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3.xml" ContentType="application/vnd.openxmlformats-officedocument.presentationml.notesSlide+xml"/>
  <Override PartName="/ppt/ink/ink3.xml" ContentType="application/inkml+xml"/>
  <Override PartName="/ppt/ink/ink4.xml" ContentType="application/inkml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5"/>
  </p:notesMasterIdLst>
  <p:sldIdLst>
    <p:sldId id="256" r:id="rId2"/>
    <p:sldId id="293" r:id="rId3"/>
    <p:sldId id="294" r:id="rId4"/>
    <p:sldId id="265" r:id="rId5"/>
    <p:sldId id="266" r:id="rId6"/>
    <p:sldId id="504" r:id="rId7"/>
    <p:sldId id="503" r:id="rId8"/>
    <p:sldId id="491" r:id="rId9"/>
    <p:sldId id="261" r:id="rId10"/>
    <p:sldId id="470" r:id="rId11"/>
    <p:sldId id="506" r:id="rId12"/>
    <p:sldId id="507" r:id="rId13"/>
    <p:sldId id="500" r:id="rId14"/>
    <p:sldId id="471" r:id="rId15"/>
    <p:sldId id="472" r:id="rId16"/>
    <p:sldId id="473" r:id="rId17"/>
    <p:sldId id="474" r:id="rId18"/>
    <p:sldId id="493" r:id="rId19"/>
    <p:sldId id="492" r:id="rId20"/>
    <p:sldId id="498" r:id="rId21"/>
    <p:sldId id="499" r:id="rId22"/>
    <p:sldId id="501" r:id="rId23"/>
    <p:sldId id="502" r:id="rId24"/>
    <p:sldId id="288" r:id="rId25"/>
    <p:sldId id="505" r:id="rId26"/>
    <p:sldId id="464" r:id="rId27"/>
    <p:sldId id="462" r:id="rId28"/>
    <p:sldId id="459" r:id="rId29"/>
    <p:sldId id="460" r:id="rId30"/>
    <p:sldId id="389" r:id="rId31"/>
    <p:sldId id="482" r:id="rId32"/>
    <p:sldId id="277" r:id="rId33"/>
    <p:sldId id="278" r:id="rId34"/>
  </p:sldIdLst>
  <p:sldSz cx="12192000" cy="6858000"/>
  <p:notesSz cx="6858000" cy="9144000"/>
  <p:defaultTextStyle>
    <a:defPPr>
      <a:defRPr lang="en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432FF"/>
    <a:srgbClr val="9437FF"/>
    <a:srgbClr val="FF4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017"/>
    <p:restoredTop sz="95846"/>
  </p:normalViewPr>
  <p:slideViewPr>
    <p:cSldViewPr snapToGrid="0">
      <p:cViewPr varScale="1">
        <p:scale>
          <a:sx n="107" d="100"/>
          <a:sy n="107" d="100"/>
        </p:scale>
        <p:origin x="20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4T02:01:14.24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29 642 24575,'0'-27'0,"0"-6"0,1-9 0,5-9 0,6-8 0,8-4 0,5 2 0,-2 12 0,-3 11 0,-6 12 0,-3 7 0,-4 2 0,0 1 0,-2 0 0,0 1 0,1 0 0,-2-2 0,2 0 0,-1 0 0,-1 1 0,1 3 0,-5 3 0,-1 5 0,-3 7 0,-2 6 0,1 5 0,-4 4 0,-2-1 0,-3 0 0,-5-3 0,1-1 0,-1-1 0,4-4 0,1 2 0,3 0 0,1 1 0,3 1 0,1-1 0,0 2 0,-1 1 0,-2 0 0,-1 0 0,0-5 0,7-8 0,6-10 0,5-4 0,5-4 0,2 2 0,0 2 0,4-1 0,-1 2 0,-4 4 0,-2-1 0,-2 2 0,-2 2 0,1 1 0,-3 0 0,0-1 0,-1 0 0,3-2 0,1 0 0,2-1 0,0 2 0,-3 3 0,1 2 0,-3 0 0,-2-1 0,-1-3 0,-3 2 0,0 12 0,0 0 0,0 12 0,1-8 0,0 0 0,1-2 0,2-3 0,-1 2 0,0-1 0,1 0 0,0 2 0,0-1 0,0 0 0,-1-2 0,0 0 0,1 0 0,0-1 0,-2 1 0,1-2 0,-1 0 0,1 3 0,0-1 0,0 1 0,1 0 0,2 0 0,0 0 0,1 1 0,-2 3 0,2 0 0,3 1 0,0 0 0,1-2 0,-3-2 0,-2-1 0,-2 0 0,1-2 0,-1-1 0,0 1 0,2-1 0,-2 1 0,1-2 0,-3-2 0,0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4T02:05:57.68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29 642 24575,'0'-27'0,"0"-6"0,1-9 0,5-9 0,6-8 0,8-4 0,5 2 0,-2 12 0,-3 11 0,-6 12 0,-3 7 0,-4 2 0,0 1 0,-2 0 0,0 1 0,1 0 0,-2-2 0,2 0 0,-1 0 0,-1 1 0,1 3 0,-5 3 0,-1 5 0,-3 7 0,-2 6 0,1 5 0,-4 4 0,-2-1 0,-3 0 0,-5-3 0,1-1 0,-1-1 0,4-4 0,1 2 0,3 0 0,1 1 0,3 1 0,1-1 0,0 2 0,-1 1 0,-2 0 0,-1 0 0,0-5 0,7-8 0,6-10 0,5-4 0,5-4 0,2 2 0,0 2 0,4-1 0,-1 2 0,-4 4 0,-2-1 0,-2 2 0,-2 2 0,1 1 0,-3 0 0,0-1 0,-1 0 0,3-2 0,1 0 0,2-1 0,0 2 0,-3 3 0,1 2 0,-3 0 0,-2-1 0,-1-3 0,-3 2 0,0 12 0,0 0 0,0 12 0,1-8 0,0 0 0,1-2 0,2-3 0,-1 2 0,0-1 0,1 0 0,0 2 0,0-1 0,0 0 0,-1-2 0,0 0 0,1 0 0,0-1 0,-2 1 0,1-2 0,-1 0 0,1 3 0,0-1 0,0 1 0,1 0 0,2 0 0,0 0 0,1 1 0,-2 3 0,2 0 0,3 1 0,0 0 0,1-2 0,-3-2 0,-2-1 0,-2 0 0,1-2 0,-1-1 0,0 1 0,2-1 0,-2 1 0,1-2 0,-3-2 0,0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4T02:01:14.24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29 642 24575,'0'-27'0,"0"-6"0,1-9 0,5-9 0,6-8 0,8-4 0,5 2 0,-2 12 0,-3 11 0,-6 12 0,-3 7 0,-4 2 0,0 1 0,-2 0 0,0 1 0,1 0 0,-2-2 0,2 0 0,-1 0 0,-1 1 0,1 3 0,-5 3 0,-1 5 0,-3 7 0,-2 6 0,1 5 0,-4 4 0,-2-1 0,-3 0 0,-5-3 0,1-1 0,-1-1 0,4-4 0,1 2 0,3 0 0,1 1 0,3 1 0,1-1 0,0 2 0,-1 1 0,-2 0 0,-1 0 0,0-5 0,7-8 0,6-10 0,5-4 0,5-4 0,2 2 0,0 2 0,4-1 0,-1 2 0,-4 4 0,-2-1 0,-2 2 0,-2 2 0,1 1 0,-3 0 0,0-1 0,-1 0 0,3-2 0,1 0 0,2-1 0,0 2 0,-3 3 0,1 2 0,-3 0 0,-2-1 0,-1-3 0,-3 2 0,0 12 0,0 0 0,0 12 0,1-8 0,0 0 0,1-2 0,2-3 0,-1 2 0,0-1 0,1 0 0,0 2 0,0-1 0,0 0 0,-1-2 0,0 0 0,1 0 0,0-1 0,-2 1 0,1-2 0,-1 0 0,1 3 0,0-1 0,0 1 0,1 0 0,2 0 0,0 0 0,1 1 0,-2 3 0,2 0 0,3 1 0,0 0 0,1-2 0,-3-2 0,-2-1 0,-2 0 0,1-2 0,-1-1 0,0 1 0,2-1 0,-2 1 0,1-2 0,-3-2 0,0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4T02:05:57.68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29 642 24575,'0'-27'0,"0"-6"0,1-9 0,5-9 0,6-8 0,8-4 0,5 2 0,-2 12 0,-3 11 0,-6 12 0,-3 7 0,-4 2 0,0 1 0,-2 0 0,0 1 0,1 0 0,-2-2 0,2 0 0,-1 0 0,-1 1 0,1 3 0,-5 3 0,-1 5 0,-3 7 0,-2 6 0,1 5 0,-4 4 0,-2-1 0,-3 0 0,-5-3 0,1-1 0,-1-1 0,4-4 0,1 2 0,3 0 0,1 1 0,3 1 0,1-1 0,0 2 0,-1 1 0,-2 0 0,-1 0 0,0-5 0,7-8 0,6-10 0,5-4 0,5-4 0,2 2 0,0 2 0,4-1 0,-1 2 0,-4 4 0,-2-1 0,-2 2 0,-2 2 0,1 1 0,-3 0 0,0-1 0,-1 0 0,3-2 0,1 0 0,2-1 0,0 2 0,-3 3 0,1 2 0,-3 0 0,-2-1 0,-1-3 0,-3 2 0,0 12 0,0 0 0,0 12 0,1-8 0,0 0 0,1-2 0,2-3 0,-1 2 0,0-1 0,1 0 0,0 2 0,0-1 0,0 0 0,-1-2 0,0 0 0,1 0 0,0-1 0,-2 1 0,1-2 0,-1 0 0,1 3 0,0-1 0,0 1 0,1 0 0,2 0 0,0 0 0,1 1 0,-2 3 0,2 0 0,3 1 0,0 0 0,1-2 0,-3-2 0,-2-1 0,-2 0 0,1-2 0,-1-1 0,0 1 0,2-1 0,-2 1 0,1-2 0,-3-2 0,0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A27828-795B-B346-9FF3-8F8E87A974A0}" type="datetimeFigureOut">
              <a:rPr lang="en-CN" smtClean="0"/>
              <a:t>2024/3/23</a:t>
            </a:fld>
            <a:endParaRPr lang="en-C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82B3EF-CB06-4647-BECD-BCCF13901F65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9180673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82B3EF-CB06-4647-BECD-BCCF13901F65}" type="slidenum">
              <a:rPr lang="en-CN" smtClean="0"/>
              <a:t>1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5580232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R"/>
            </a:pPr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D6A0CC-7B84-D04D-BC68-0BB027A47E6A}" type="slidenum">
              <a:rPr lang="en-CN" smtClean="0"/>
              <a:t>29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2360720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R"/>
            </a:pPr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D6A0CC-7B84-D04D-BC68-0BB027A47E6A}" type="slidenum">
              <a:rPr lang="en-CN" smtClean="0"/>
              <a:t>30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2375472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CN" dirty="0"/>
              <a:t>A key technique, structure lemma, 2-local</a:t>
            </a:r>
          </a:p>
          <a:p>
            <a:pPr marL="171450" indent="-171450">
              <a:buFontTx/>
              <a:buChar char="-"/>
            </a:pPr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82B3EF-CB06-4647-BECD-BCCF13901F65}" type="slidenum">
              <a:rPr lang="en-CN" smtClean="0"/>
              <a:t>3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6869850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82B3EF-CB06-4647-BECD-BCCF13901F65}" type="slidenum">
              <a:rPr lang="en-CN" smtClean="0"/>
              <a:t>5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3466970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R"/>
            </a:pPr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D6A0CC-7B84-D04D-BC68-0BB027A47E6A}" type="slidenum">
              <a:rPr lang="en-CN" smtClean="0"/>
              <a:t>6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7285773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R"/>
            </a:pPr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D6A0CC-7B84-D04D-BC68-0BB027A47E6A}" type="slidenum">
              <a:rPr lang="en-CN" smtClean="0"/>
              <a:t>7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4551009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CLHP</a:t>
            </a:r>
            <a:r>
              <a:rPr lang="zh-CN" altLang="en-US" dirty="0"/>
              <a:t> </a:t>
            </a:r>
            <a:r>
              <a:rPr lang="en-US" altLang="zh-CN" dirty="0"/>
              <a:t>was</a:t>
            </a:r>
            <a:r>
              <a:rPr lang="zh-CN" altLang="en-US" dirty="0"/>
              <a:t> </a:t>
            </a:r>
            <a:r>
              <a:rPr lang="en-US" altLang="zh-CN" dirty="0"/>
              <a:t>first</a:t>
            </a:r>
            <a:r>
              <a:rPr lang="zh-CN" altLang="en-US" dirty="0"/>
              <a:t> </a:t>
            </a:r>
            <a:r>
              <a:rPr lang="en-US" altLang="zh-CN" dirty="0"/>
              <a:t>introduced</a:t>
            </a:r>
            <a:r>
              <a:rPr lang="zh-CN" altLang="en-US" dirty="0"/>
              <a:t> </a:t>
            </a:r>
            <a:r>
              <a:rPr lang="en-US" altLang="zh-CN" dirty="0"/>
              <a:t>by</a:t>
            </a:r>
            <a:r>
              <a:rPr lang="zh-CN" altLang="en-US" dirty="0"/>
              <a:t> </a:t>
            </a:r>
            <a:r>
              <a:rPr lang="en-US" altLang="zh-CN" dirty="0" err="1">
                <a:solidFill>
                  <a:srgbClr val="0432FF"/>
                </a:solidFill>
              </a:rPr>
              <a:t>Bravyi-Vyalyi</a:t>
            </a:r>
            <a:r>
              <a:rPr lang="zh-CN" altLang="en-US" dirty="0">
                <a:solidFill>
                  <a:srgbClr val="0432FF"/>
                </a:solidFill>
              </a:rPr>
              <a:t> </a:t>
            </a:r>
            <a:r>
              <a:rPr lang="en-US" altLang="zh-CN" dirty="0">
                <a:solidFill>
                  <a:srgbClr val="0432FF"/>
                </a:solidFill>
              </a:rPr>
              <a:t>in</a:t>
            </a:r>
            <a:r>
              <a:rPr lang="zh-CN" altLang="en-US" dirty="0">
                <a:solidFill>
                  <a:srgbClr val="0432FF"/>
                </a:solidFill>
              </a:rPr>
              <a:t> </a:t>
            </a:r>
            <a:r>
              <a:rPr lang="en-US" altLang="zh-CN" dirty="0">
                <a:solidFill>
                  <a:srgbClr val="0432FF"/>
                </a:solidFill>
              </a:rPr>
              <a:t>2003,</a:t>
            </a:r>
            <a:r>
              <a:rPr lang="zh-CN" altLang="en-US" dirty="0">
                <a:solidFill>
                  <a:srgbClr val="0432FF"/>
                </a:solidFill>
              </a:rPr>
              <a:t>  </a:t>
            </a:r>
            <a:r>
              <a:rPr lang="en-US" altLang="zh-CN" dirty="0">
                <a:solidFill>
                  <a:srgbClr val="0432FF"/>
                </a:solidFill>
              </a:rPr>
              <a:t>where</a:t>
            </a:r>
            <a:r>
              <a:rPr lang="zh-CN" altLang="en-US" dirty="0">
                <a:solidFill>
                  <a:srgbClr val="0432FF"/>
                </a:solidFill>
              </a:rPr>
              <a:t> </a:t>
            </a:r>
            <a:r>
              <a:rPr lang="en-US" altLang="zh-CN" dirty="0">
                <a:solidFill>
                  <a:srgbClr val="0432FF"/>
                </a:solidFill>
              </a:rPr>
              <a:t>they</a:t>
            </a:r>
            <a:r>
              <a:rPr lang="zh-CN" altLang="en-US" dirty="0">
                <a:solidFill>
                  <a:srgbClr val="0432FF"/>
                </a:solidFill>
              </a:rPr>
              <a:t> </a:t>
            </a:r>
            <a:r>
              <a:rPr lang="en-US" altLang="zh-CN" dirty="0">
                <a:solidFill>
                  <a:srgbClr val="0432FF"/>
                </a:solidFill>
              </a:rPr>
              <a:t>show</a:t>
            </a:r>
            <a:r>
              <a:rPr lang="zh-CN" altLang="en-US" dirty="0">
                <a:solidFill>
                  <a:srgbClr val="0432FF"/>
                </a:solidFill>
              </a:rPr>
              <a:t> </a:t>
            </a:r>
            <a:r>
              <a:rPr lang="en-US" altLang="zh-CN" dirty="0">
                <a:solidFill>
                  <a:srgbClr val="0432FF"/>
                </a:solidFill>
              </a:rPr>
              <a:t>that</a:t>
            </a:r>
            <a:r>
              <a:rPr lang="zh-CN" altLang="en-US" dirty="0">
                <a:solidFill>
                  <a:srgbClr val="0432FF"/>
                </a:solidFill>
              </a:rPr>
              <a:t> </a:t>
            </a:r>
            <a:r>
              <a:rPr lang="en-US" altLang="zh-CN" dirty="0">
                <a:solidFill>
                  <a:srgbClr val="0432FF"/>
                </a:solidFill>
              </a:rPr>
              <a:t>2-local</a:t>
            </a:r>
            <a:r>
              <a:rPr lang="zh-CN" altLang="en-US" dirty="0">
                <a:solidFill>
                  <a:srgbClr val="0432FF"/>
                </a:solidFill>
              </a:rPr>
              <a:t> </a:t>
            </a:r>
            <a:r>
              <a:rPr lang="en-US" altLang="zh-CN" dirty="0" err="1">
                <a:solidFill>
                  <a:srgbClr val="0432FF"/>
                </a:solidFill>
              </a:rPr>
              <a:t>qudit</a:t>
            </a:r>
            <a:r>
              <a:rPr lang="zh-CN" altLang="en-US" dirty="0">
                <a:solidFill>
                  <a:srgbClr val="0432FF"/>
                </a:solidFill>
              </a:rPr>
              <a:t> </a:t>
            </a:r>
            <a:r>
              <a:rPr lang="en-US" altLang="zh-CN" dirty="0">
                <a:solidFill>
                  <a:srgbClr val="0432FF"/>
                </a:solidFill>
              </a:rPr>
              <a:t>CLHP</a:t>
            </a:r>
            <a:r>
              <a:rPr lang="zh-CN" altLang="en-US" dirty="0">
                <a:solidFill>
                  <a:srgbClr val="0432FF"/>
                </a:solidFill>
              </a:rPr>
              <a:t> </a:t>
            </a:r>
            <a:r>
              <a:rPr lang="en-US" altLang="zh-CN" dirty="0">
                <a:solidFill>
                  <a:srgbClr val="0432FF"/>
                </a:solidFill>
              </a:rPr>
              <a:t>is</a:t>
            </a:r>
            <a:r>
              <a:rPr lang="zh-CN" altLang="en-US" dirty="0">
                <a:solidFill>
                  <a:srgbClr val="0432FF"/>
                </a:solidFill>
              </a:rPr>
              <a:t> </a:t>
            </a:r>
            <a:r>
              <a:rPr lang="en-US" altLang="zh-CN" dirty="0">
                <a:solidFill>
                  <a:srgbClr val="0432FF"/>
                </a:solidFill>
              </a:rPr>
              <a:t>in</a:t>
            </a:r>
            <a:r>
              <a:rPr lang="zh-CN" altLang="en-US" dirty="0">
                <a:solidFill>
                  <a:srgbClr val="0432FF"/>
                </a:solidFill>
              </a:rPr>
              <a:t> </a:t>
            </a:r>
            <a:r>
              <a:rPr lang="en-US" altLang="zh-CN" dirty="0">
                <a:solidFill>
                  <a:srgbClr val="0432FF"/>
                </a:solidFill>
              </a:rPr>
              <a:t>NP.</a:t>
            </a:r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82B3EF-CB06-4647-BECD-BCCF13901F65}" type="slidenum">
              <a:rPr lang="en-CN" smtClean="0"/>
              <a:t>10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1541828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82B3EF-CB06-4647-BECD-BCCF13901F65}" type="slidenum">
              <a:rPr lang="en-CN" smtClean="0"/>
              <a:t>11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7105202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82B3EF-CB06-4647-BECD-BCCF13901F65}" type="slidenum">
              <a:rPr lang="en-CN" smtClean="0"/>
              <a:t>12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7205467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R"/>
            </a:pPr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D6A0CC-7B84-D04D-BC68-0BB027A47E6A}" type="slidenum">
              <a:rPr lang="en-CN" smtClean="0"/>
              <a:t>28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3435435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83798C-8C21-3EA2-E1C3-3139BAB540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E3BDB05-22C9-AA65-8AD1-10C595EFD5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E052D5-7B0F-2C35-06A5-01CBBF0A9F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05C62-27C6-594F-B95F-C63C1B7AC234}" type="datetimeFigureOut">
              <a:rPr lang="en-CN" smtClean="0"/>
              <a:t>2024/3/23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D035B0-BAA9-82DD-876C-6FD3F2F0EA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8DB643-9106-E927-E983-EF11B14052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25922-8EE2-7C46-B06D-DC5074BC27E2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2629464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F31199-103C-3F03-6868-8DDB7FFDE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590F2BA-6E65-4784-8213-AAE1DEEBC3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8E79FB-F1F5-4F0B-87F8-D2515D6227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05C62-27C6-594F-B95F-C63C1B7AC234}" type="datetimeFigureOut">
              <a:rPr lang="en-CN" smtClean="0"/>
              <a:t>2024/3/23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E56EAC-C70D-3673-57CD-B44BFF596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565A58-9497-C42F-0373-80A0D43C58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25922-8EE2-7C46-B06D-DC5074BC27E2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4101840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43BD05E-F75C-5905-A6DE-0590C825C15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371818-2136-6B59-9D7D-33C20A1666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C3BA97-8CCE-ED09-C534-E50C020543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05C62-27C6-594F-B95F-C63C1B7AC234}" type="datetimeFigureOut">
              <a:rPr lang="en-CN" smtClean="0"/>
              <a:t>2024/3/23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0CD88A-FD2B-D6FF-0999-75D9045263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576C01-F8CA-F478-DFF1-C030D7CB7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25922-8EE2-7C46-B06D-DC5074BC27E2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0115884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D006B-7827-719A-51A7-3D10BC38B7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7A5ED8-EF2E-F1D0-BC49-6327A066E6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C429E3-1226-9A32-5CA9-A63E50A5C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05C62-27C6-594F-B95F-C63C1B7AC234}" type="datetimeFigureOut">
              <a:rPr lang="en-CN" smtClean="0"/>
              <a:t>2024/3/23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F425C2-0171-6F79-1D66-558E552EF7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4A963C-7E3B-F852-7C34-338EB97B0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25922-8EE2-7C46-B06D-DC5074BC27E2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8217019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E71731-43ED-8CC1-7898-36181807EB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5CC33A-85D8-EDFD-7B1B-BD8F47E4C2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951F4E-8E95-D18D-7E13-B218590B11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05C62-27C6-594F-B95F-C63C1B7AC234}" type="datetimeFigureOut">
              <a:rPr lang="en-CN" smtClean="0"/>
              <a:t>2024/3/23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A88457-22CD-D3BE-DACE-045BF021AB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FD19AA-3A20-357D-5372-58E4CBF2C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25922-8EE2-7C46-B06D-DC5074BC27E2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269925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B3F2E2-5657-60F2-0B2D-7459076B4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6C3FE2-0702-31A6-0A78-CB311F47B71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F1086D-8962-385B-72BE-FE1B2AB544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8A6DB4-B1F7-F1D5-825B-829CF0344A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05C62-27C6-594F-B95F-C63C1B7AC234}" type="datetimeFigureOut">
              <a:rPr lang="en-CN" smtClean="0"/>
              <a:t>2024/3/23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8C0979-D753-0795-F6EA-A7360A9FCB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383BDE-5106-4383-B60C-017FD1F69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25922-8EE2-7C46-B06D-DC5074BC27E2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3432581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4A0819-859A-EEC6-4638-947DEB3FCF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B4A8DC-4362-9CBF-5B75-EF380493B8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0A6FDE-2475-7685-07AB-C95145D26A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EB88842-FBDB-A3AF-B8E5-BF4DBF72D0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C529FB9-667B-2742-2AA3-4793DD572F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16A80DF-1B00-02DF-087E-055AA8A0DA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05C62-27C6-594F-B95F-C63C1B7AC234}" type="datetimeFigureOut">
              <a:rPr lang="en-CN" smtClean="0"/>
              <a:t>2024/3/23</a:t>
            </a:fld>
            <a:endParaRPr lang="en-C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CBA2C39-7696-D398-E188-D213CD9462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AEFEBCB-6F10-94D6-EB4F-F89B46632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25922-8EE2-7C46-B06D-DC5074BC27E2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7764488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7D1861-76EA-FD8C-0DFF-CD41FEE7F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685890D-051F-BFAC-B3BA-DEA61A70CE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05C62-27C6-594F-B95F-C63C1B7AC234}" type="datetimeFigureOut">
              <a:rPr lang="en-CN" smtClean="0"/>
              <a:t>2024/3/23</a:t>
            </a:fld>
            <a:endParaRPr lang="en-C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6F2383-927A-BED0-BC10-C2468D2052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F9B741-990E-ABBF-F4A9-63EA8CD20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25922-8EE2-7C46-B06D-DC5074BC27E2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26097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E278C4B-28F0-1ADD-9CCD-F6B7D29CCF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05C62-27C6-594F-B95F-C63C1B7AC234}" type="datetimeFigureOut">
              <a:rPr lang="en-CN" smtClean="0"/>
              <a:t>2024/3/23</a:t>
            </a:fld>
            <a:endParaRPr lang="en-C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E1EE10-9941-04A2-19BF-91743065B9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47ED6B-2DDC-C93A-6E86-2F3367E800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25922-8EE2-7C46-B06D-DC5074BC27E2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3974887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A15F2-95F2-9E94-32E4-DC6D1FB7EA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954A33-C869-C151-EBC6-16724BD1A2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E8F0D9-AA76-D348-6019-4079C833BD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0FBF39-C186-3516-092C-5D07088F2D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05C62-27C6-594F-B95F-C63C1B7AC234}" type="datetimeFigureOut">
              <a:rPr lang="en-CN" smtClean="0"/>
              <a:t>2024/3/23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5BD1A3-8270-8265-3533-E25E2D9F3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EC79F4-6EE1-F650-97FF-6C09A742B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25922-8EE2-7C46-B06D-DC5074BC27E2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0419823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B28A35-ABD3-3FCF-6ED2-1E0991A12D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AB5A7B7-7D69-6B6B-587A-B1BD15FF33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7569B8-C82F-AD41-CBFD-987D9AA381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7835F1-93F1-395D-F708-9C9E793719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05C62-27C6-594F-B95F-C63C1B7AC234}" type="datetimeFigureOut">
              <a:rPr lang="en-CN" smtClean="0"/>
              <a:t>2024/3/23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6E92D0-E652-45B5-FE20-E2A21081BC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B8FED2-BBE2-8315-7A3B-3DC052E6B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25922-8EE2-7C46-B06D-DC5074BC27E2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8939817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705A261-1850-C453-21B9-601067C7CB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8ED9A1-95E1-7996-7D53-327B36B5F1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26B288-723D-F55F-68DA-BD521B34BF9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4C05C62-27C6-594F-B95F-C63C1B7AC234}" type="datetimeFigureOut">
              <a:rPr lang="en-CN" smtClean="0"/>
              <a:t>2024/3/23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5CF5E5-096B-AB18-BC99-37560B257B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1FBB01-576D-44DB-442F-586B46465E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3E25922-8EE2-7C46-B06D-DC5074BC27E2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4539657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4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hyperlink" Target="https://en.wikiversity.org/wiki/Atomic_structure" TargetMode="Externa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6.png"/><Relationship Id="rId7" Type="http://schemas.openxmlformats.org/officeDocument/2006/relationships/image" Target="../media/image3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7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5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0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0.png"/><Relationship Id="rId3" Type="http://schemas.openxmlformats.org/officeDocument/2006/relationships/image" Target="../media/image60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customXml" Target="../ink/ink2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customXml" Target="../ink/ink1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3" Type="http://schemas.openxmlformats.org/officeDocument/2006/relationships/image" Target="../media/image41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.xml"/><Relationship Id="rId5" Type="http://schemas.openxmlformats.org/officeDocument/2006/relationships/image" Target="../media/image610.png"/><Relationship Id="rId4" Type="http://schemas.openxmlformats.org/officeDocument/2006/relationships/image" Target="../media/image510.png"/><Relationship Id="rId9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7812B-68E3-3FA3-4026-A25D26DF34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655762"/>
          </a:xfrm>
        </p:spPr>
        <p:txBody>
          <a:bodyPr>
            <a:normAutofit/>
          </a:bodyPr>
          <a:lstStyle/>
          <a:p>
            <a:r>
              <a:rPr lang="en-US" altLang="zh-CN" sz="4400" dirty="0"/>
              <a:t>Introduction</a:t>
            </a:r>
            <a:r>
              <a:rPr lang="zh-CN" altLang="en-US" sz="4400" dirty="0"/>
              <a:t> </a:t>
            </a:r>
            <a:r>
              <a:rPr lang="en-US" altLang="zh-CN" sz="4400" dirty="0"/>
              <a:t>to</a:t>
            </a:r>
            <a:r>
              <a:rPr lang="zh-CN" altLang="en-US" sz="4400" dirty="0"/>
              <a:t> </a:t>
            </a:r>
            <a:br>
              <a:rPr lang="en-US" altLang="zh-CN" sz="4400" dirty="0"/>
            </a:br>
            <a:r>
              <a:rPr lang="en-US" altLang="zh-CN" sz="4400" dirty="0">
                <a:solidFill>
                  <a:srgbClr val="0432FF"/>
                </a:solidFill>
              </a:rPr>
              <a:t>Commuting</a:t>
            </a:r>
            <a:r>
              <a:rPr lang="zh-CN" altLang="en-US" sz="4400" dirty="0"/>
              <a:t> </a:t>
            </a:r>
            <a:r>
              <a:rPr lang="en-US" altLang="zh-CN" sz="4400" dirty="0"/>
              <a:t>Local</a:t>
            </a:r>
            <a:r>
              <a:rPr lang="zh-CN" altLang="en-US" sz="4400" dirty="0"/>
              <a:t> </a:t>
            </a:r>
            <a:r>
              <a:rPr lang="en-US" altLang="zh-CN" sz="4400" dirty="0"/>
              <a:t>Hamiltonian</a:t>
            </a:r>
            <a:r>
              <a:rPr lang="zh-CN" altLang="en-US" sz="4400" dirty="0"/>
              <a:t> </a:t>
            </a:r>
            <a:r>
              <a:rPr lang="en-US" altLang="zh-CN" sz="4400" dirty="0"/>
              <a:t>Problem</a:t>
            </a:r>
            <a:endParaRPr lang="en-CN" sz="4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054133-1411-A0EE-ABD8-7C84C4B7EF7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N" dirty="0"/>
              <a:t>Jiaqing</a:t>
            </a:r>
            <a:r>
              <a:rPr lang="zh-CN" altLang="en-US" dirty="0"/>
              <a:t> </a:t>
            </a:r>
            <a:r>
              <a:rPr lang="en-US" altLang="zh-CN" dirty="0"/>
              <a:t>Jiang</a:t>
            </a:r>
          </a:p>
          <a:p>
            <a:r>
              <a:rPr lang="en-US" altLang="zh-CN" dirty="0"/>
              <a:t>California</a:t>
            </a:r>
            <a:r>
              <a:rPr lang="zh-CN" altLang="en-US" dirty="0"/>
              <a:t> </a:t>
            </a:r>
            <a:r>
              <a:rPr lang="en-US" altLang="zh-CN" dirty="0"/>
              <a:t>Institute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Technology</a:t>
            </a:r>
          </a:p>
          <a:p>
            <a:r>
              <a:rPr lang="en-US" altLang="zh-CN" dirty="0"/>
              <a:t>2024.3.19</a:t>
            </a:r>
          </a:p>
          <a:p>
            <a:endParaRPr lang="en-CN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F4ED40D-5827-7C8E-8DD6-1B3D56F7D625}"/>
              </a:ext>
            </a:extLst>
          </p:cNvPr>
          <p:cNvSpPr txBox="1">
            <a:spLocks/>
          </p:cNvSpPr>
          <p:nvPr/>
        </p:nvSpPr>
        <p:spPr>
          <a:xfrm>
            <a:off x="2809504" y="5164138"/>
            <a:ext cx="6892636" cy="91757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+mn-ea"/>
              </a:rPr>
              <a:t>Based</a:t>
            </a:r>
            <a:r>
              <a:rPr lang="zh-CN" altLang="en-US" dirty="0">
                <a:latin typeface="+mn-ea"/>
              </a:rPr>
              <a:t> </a:t>
            </a:r>
            <a:r>
              <a:rPr lang="en-US" altLang="zh-CN" dirty="0">
                <a:latin typeface="+mn-ea"/>
              </a:rPr>
              <a:t>on</a:t>
            </a:r>
            <a:r>
              <a:rPr lang="zh-CN" altLang="en-US" dirty="0">
                <a:latin typeface="+mn-ea"/>
              </a:rPr>
              <a:t> </a:t>
            </a:r>
            <a:r>
              <a:rPr lang="en-US" altLang="zh-CN" dirty="0">
                <a:solidFill>
                  <a:srgbClr val="0070C0"/>
                </a:solidFill>
                <a:latin typeface="+mn-ea"/>
              </a:rPr>
              <a:t>[Bravyi-Vyalyi</a:t>
            </a:r>
            <a:r>
              <a:rPr lang="en-US" altLang="zh-CN" dirty="0">
                <a:latin typeface="+mn-ea"/>
              </a:rPr>
              <a:t>03</a:t>
            </a:r>
            <a:r>
              <a:rPr lang="en-US" altLang="zh-CN" dirty="0">
                <a:solidFill>
                  <a:srgbClr val="0070C0"/>
                </a:solidFill>
                <a:latin typeface="+mn-ea"/>
              </a:rPr>
              <a:t>]</a:t>
            </a:r>
            <a:r>
              <a:rPr lang="zh-CN" altLang="en-US" dirty="0">
                <a:solidFill>
                  <a:srgbClr val="0070C0"/>
                </a:solidFill>
                <a:latin typeface="+mn-ea"/>
              </a:rPr>
              <a:t> </a:t>
            </a:r>
            <a:r>
              <a:rPr lang="en-US" altLang="zh-CN" dirty="0">
                <a:solidFill>
                  <a:srgbClr val="0070C0"/>
                </a:solidFill>
                <a:latin typeface="+mn-ea"/>
              </a:rPr>
              <a:t>[Schuch</a:t>
            </a:r>
            <a:r>
              <a:rPr lang="en-US" altLang="zh-CN" dirty="0">
                <a:latin typeface="+mn-ea"/>
              </a:rPr>
              <a:t>11</a:t>
            </a:r>
            <a:r>
              <a:rPr lang="en-US" altLang="zh-CN" dirty="0">
                <a:solidFill>
                  <a:srgbClr val="0070C0"/>
                </a:solidFill>
                <a:latin typeface="+mn-ea"/>
              </a:rPr>
              <a:t>]</a:t>
            </a:r>
            <a:r>
              <a:rPr lang="zh-CN" altLang="en-US" dirty="0">
                <a:solidFill>
                  <a:srgbClr val="FF0000"/>
                </a:solidFill>
                <a:latin typeface="+mn-ea"/>
              </a:rPr>
              <a:t> </a:t>
            </a:r>
            <a:endParaRPr lang="en-US" altLang="zh-CN" dirty="0">
              <a:solidFill>
                <a:srgbClr val="FF0000"/>
              </a:solidFill>
              <a:latin typeface="+mn-ea"/>
            </a:endParaRPr>
          </a:p>
          <a:p>
            <a:r>
              <a:rPr lang="zh-CN" altLang="en-US" dirty="0">
                <a:solidFill>
                  <a:srgbClr val="FF0000"/>
                </a:solidFill>
                <a:latin typeface="+mn-ea"/>
              </a:rPr>
              <a:t>    </a:t>
            </a:r>
            <a:r>
              <a:rPr lang="en-US" altLang="zh-CN" dirty="0">
                <a:solidFill>
                  <a:srgbClr val="0070C0"/>
                </a:solidFill>
                <a:latin typeface="+mn-ea"/>
              </a:rPr>
              <a:t>[Aharonov-Kenneth-Vigdorovich</a:t>
            </a:r>
            <a:r>
              <a:rPr lang="en-US" altLang="zh-CN" dirty="0">
                <a:latin typeface="+mn-ea"/>
              </a:rPr>
              <a:t>18</a:t>
            </a:r>
            <a:r>
              <a:rPr lang="en-US" altLang="zh-CN" dirty="0">
                <a:solidFill>
                  <a:srgbClr val="0070C0"/>
                </a:solidFill>
                <a:latin typeface="+mn-ea"/>
              </a:rPr>
              <a:t>]</a:t>
            </a:r>
            <a:r>
              <a:rPr lang="zh-CN" altLang="en-US" dirty="0">
                <a:solidFill>
                  <a:srgbClr val="0070C0"/>
                </a:solidFill>
                <a:latin typeface="+mn-ea"/>
              </a:rPr>
              <a:t> </a:t>
            </a:r>
            <a:r>
              <a:rPr lang="en-US" altLang="zh-CN" dirty="0">
                <a:solidFill>
                  <a:srgbClr val="0070C0"/>
                </a:solidFill>
                <a:latin typeface="+mn-ea"/>
              </a:rPr>
              <a:t>[Irani-Jiang</a:t>
            </a:r>
            <a:r>
              <a:rPr lang="en-US" altLang="zh-CN" dirty="0">
                <a:latin typeface="+mn-ea"/>
              </a:rPr>
              <a:t>23</a:t>
            </a:r>
            <a:r>
              <a:rPr lang="en-US" altLang="zh-CN" dirty="0">
                <a:solidFill>
                  <a:srgbClr val="0070C0"/>
                </a:solidFill>
                <a:latin typeface="+mn-ea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937895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97"/>
    </mc:Choice>
    <mc:Fallback xmlns="">
      <p:transition spd="slow" advTm="6297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F6E96-ED96-FA98-AEAB-1A99AD74D2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Overview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known</a:t>
            </a:r>
            <a:r>
              <a:rPr lang="zh-CN" altLang="en-US" dirty="0"/>
              <a:t> </a:t>
            </a:r>
            <a:r>
              <a:rPr lang="en-US" altLang="zh-CN" dirty="0"/>
              <a:t>results</a:t>
            </a:r>
            <a:endParaRPr lang="en-CN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D3C00CE-8BD5-E7E0-6AE6-7FEF3F4F7F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5602" y="1551813"/>
            <a:ext cx="10515600" cy="3656795"/>
          </a:xfrm>
        </p:spPr>
        <p:txBody>
          <a:bodyPr>
            <a:normAutofit lnSpcReduction="10000"/>
          </a:bodyPr>
          <a:lstStyle/>
          <a:p>
            <a:r>
              <a:rPr lang="en-US" altLang="zh-CN" sz="2200" dirty="0">
                <a:solidFill>
                  <a:srgbClr val="C00000"/>
                </a:solidFill>
                <a:latin typeface="+mn-ea"/>
              </a:rPr>
              <a:t>“Some</a:t>
            </a:r>
            <a:r>
              <a:rPr lang="zh-CN" altLang="en-US" sz="2200" dirty="0">
                <a:solidFill>
                  <a:srgbClr val="C00000"/>
                </a:solidFill>
                <a:latin typeface="+mn-ea"/>
              </a:rPr>
              <a:t> </a:t>
            </a:r>
            <a:r>
              <a:rPr lang="en-US" altLang="zh-CN" sz="2200" dirty="0">
                <a:solidFill>
                  <a:srgbClr val="C00000"/>
                </a:solidFill>
                <a:latin typeface="+mn-ea"/>
              </a:rPr>
              <a:t>special</a:t>
            </a:r>
            <a:r>
              <a:rPr lang="zh-CN" altLang="en-US" sz="2200" dirty="0">
                <a:solidFill>
                  <a:srgbClr val="C00000"/>
                </a:solidFill>
                <a:latin typeface="+mn-ea"/>
              </a:rPr>
              <a:t> </a:t>
            </a:r>
            <a:r>
              <a:rPr lang="en-US" altLang="zh-CN" sz="2200" dirty="0">
                <a:solidFill>
                  <a:srgbClr val="C00000"/>
                </a:solidFill>
                <a:latin typeface="+mn-ea"/>
              </a:rPr>
              <a:t>case</a:t>
            </a:r>
            <a:r>
              <a:rPr lang="zh-CN" altLang="en-US" sz="2200" dirty="0">
                <a:solidFill>
                  <a:srgbClr val="C00000"/>
                </a:solidFill>
                <a:latin typeface="+mn-ea"/>
              </a:rPr>
              <a:t> </a:t>
            </a:r>
            <a:r>
              <a:rPr lang="en-US" altLang="zh-CN" sz="2200" dirty="0">
                <a:solidFill>
                  <a:srgbClr val="C00000"/>
                </a:solidFill>
                <a:latin typeface="+mn-ea"/>
              </a:rPr>
              <a:t>of</a:t>
            </a:r>
            <a:r>
              <a:rPr lang="zh-CN" altLang="en-US" sz="2200" dirty="0">
                <a:solidFill>
                  <a:srgbClr val="C00000"/>
                </a:solidFill>
                <a:latin typeface="+mn-ea"/>
              </a:rPr>
              <a:t> </a:t>
            </a:r>
            <a:r>
              <a:rPr lang="en-US" altLang="zh-CN" sz="2200" dirty="0">
                <a:solidFill>
                  <a:srgbClr val="C00000"/>
                </a:solidFill>
                <a:latin typeface="+mn-ea"/>
              </a:rPr>
              <a:t>CLHP</a:t>
            </a:r>
            <a:r>
              <a:rPr lang="zh-CN" altLang="en-US" sz="2200" dirty="0">
                <a:solidFill>
                  <a:srgbClr val="C00000"/>
                </a:solidFill>
                <a:latin typeface="+mn-ea"/>
              </a:rPr>
              <a:t> </a:t>
            </a:r>
            <a:r>
              <a:rPr lang="en-US" altLang="zh-CN" sz="2200" dirty="0">
                <a:solidFill>
                  <a:srgbClr val="C00000"/>
                </a:solidFill>
                <a:latin typeface="+mn-ea"/>
              </a:rPr>
              <a:t>is</a:t>
            </a:r>
            <a:r>
              <a:rPr lang="zh-CN" altLang="en-US" sz="2200" dirty="0">
                <a:solidFill>
                  <a:srgbClr val="C00000"/>
                </a:solidFill>
                <a:latin typeface="+mn-ea"/>
              </a:rPr>
              <a:t> </a:t>
            </a:r>
            <a:r>
              <a:rPr lang="en-US" altLang="zh-CN" sz="2200" dirty="0">
                <a:solidFill>
                  <a:srgbClr val="C00000"/>
                </a:solidFill>
                <a:latin typeface="+mn-ea"/>
              </a:rPr>
              <a:t>in</a:t>
            </a:r>
            <a:r>
              <a:rPr lang="zh-CN" altLang="en-US" sz="2200" dirty="0">
                <a:solidFill>
                  <a:srgbClr val="C00000"/>
                </a:solidFill>
                <a:latin typeface="+mn-ea"/>
              </a:rPr>
              <a:t> </a:t>
            </a:r>
            <a:r>
              <a:rPr lang="en-US" altLang="zh-CN" sz="2200" dirty="0">
                <a:solidFill>
                  <a:srgbClr val="C00000"/>
                </a:solidFill>
                <a:latin typeface="+mn-ea"/>
              </a:rPr>
              <a:t>NP”</a:t>
            </a:r>
          </a:p>
          <a:p>
            <a:r>
              <a:rPr lang="zh-CN" altLang="en-US" sz="2200" dirty="0">
                <a:latin typeface="+mn-ea"/>
              </a:rPr>
              <a:t> </a:t>
            </a:r>
            <a:r>
              <a:rPr lang="en-US" altLang="zh-CN" sz="2200" dirty="0">
                <a:latin typeface="+mn-ea"/>
              </a:rPr>
              <a:t>2-local,</a:t>
            </a:r>
            <a:r>
              <a:rPr lang="zh-CN" altLang="en-US" sz="2200" dirty="0">
                <a:latin typeface="+mn-ea"/>
              </a:rPr>
              <a:t> </a:t>
            </a:r>
            <a:r>
              <a:rPr lang="en-US" altLang="zh-CN" sz="2200" b="1" dirty="0" err="1">
                <a:latin typeface="+mn-ea"/>
              </a:rPr>
              <a:t>qudit</a:t>
            </a:r>
            <a:r>
              <a:rPr lang="zh-CN" altLang="en-US" sz="2200" dirty="0">
                <a:latin typeface="+mn-ea"/>
              </a:rPr>
              <a:t> </a:t>
            </a:r>
            <a:r>
              <a:rPr lang="en-US" altLang="zh-CN" sz="2200" dirty="0">
                <a:solidFill>
                  <a:srgbClr val="0070C0"/>
                </a:solidFill>
                <a:latin typeface="+mn-ea"/>
              </a:rPr>
              <a:t>[Bravyi-Vyalyi</a:t>
            </a:r>
            <a:r>
              <a:rPr lang="en-US" altLang="zh-CN" sz="2200" dirty="0">
                <a:latin typeface="+mn-ea"/>
              </a:rPr>
              <a:t>03</a:t>
            </a:r>
            <a:r>
              <a:rPr lang="en-US" altLang="zh-CN" sz="2200" dirty="0">
                <a:solidFill>
                  <a:srgbClr val="0070C0"/>
                </a:solidFill>
                <a:latin typeface="+mn-ea"/>
              </a:rPr>
              <a:t>]</a:t>
            </a:r>
          </a:p>
          <a:p>
            <a:r>
              <a:rPr lang="zh-CN" altLang="en-US" sz="2200" dirty="0">
                <a:solidFill>
                  <a:srgbClr val="C00000"/>
                </a:solidFill>
                <a:latin typeface="+mn-ea"/>
              </a:rPr>
              <a:t> </a:t>
            </a:r>
            <a:r>
              <a:rPr lang="en-US" altLang="zh-CN" sz="2200" dirty="0">
                <a:latin typeface="+mn-ea"/>
              </a:rPr>
              <a:t>3-local,</a:t>
            </a:r>
            <a:r>
              <a:rPr lang="zh-CN" altLang="en-US" sz="2200" dirty="0">
                <a:latin typeface="+mn-ea"/>
              </a:rPr>
              <a:t> </a:t>
            </a:r>
            <a:r>
              <a:rPr lang="en-US" altLang="zh-CN" sz="2200" b="1" dirty="0">
                <a:latin typeface="+mn-ea"/>
              </a:rPr>
              <a:t>qubits</a:t>
            </a:r>
            <a:r>
              <a:rPr lang="zh-CN" altLang="en-US" sz="2200" dirty="0">
                <a:latin typeface="+mn-ea"/>
              </a:rPr>
              <a:t> </a:t>
            </a:r>
            <a:r>
              <a:rPr lang="en-US" altLang="zh-CN" sz="2200" dirty="0">
                <a:latin typeface="+mn-ea"/>
              </a:rPr>
              <a:t>+</a:t>
            </a:r>
            <a:r>
              <a:rPr lang="zh-CN" altLang="en-US" sz="2200" dirty="0">
                <a:latin typeface="+mn-ea"/>
              </a:rPr>
              <a:t> </a:t>
            </a:r>
            <a:r>
              <a:rPr lang="en-US" altLang="zh-CN" sz="2200" b="1" dirty="0">
                <a:latin typeface="+mn-ea"/>
              </a:rPr>
              <a:t>qutrits</a:t>
            </a:r>
            <a:r>
              <a:rPr lang="zh-CN" altLang="en-US" sz="2200" dirty="0">
                <a:latin typeface="+mn-ea"/>
              </a:rPr>
              <a:t> </a:t>
            </a:r>
            <a:r>
              <a:rPr lang="en-US" altLang="zh-CN" sz="2200" dirty="0">
                <a:latin typeface="+mn-ea"/>
              </a:rPr>
              <a:t>(“Nearly</a:t>
            </a:r>
            <a:r>
              <a:rPr lang="zh-CN" altLang="en-US" sz="2200" dirty="0">
                <a:latin typeface="+mn-ea"/>
              </a:rPr>
              <a:t> </a:t>
            </a:r>
            <a:r>
              <a:rPr lang="en-US" altLang="zh-CN" sz="2200" dirty="0">
                <a:latin typeface="+mn-ea"/>
              </a:rPr>
              <a:t>Euclidean”)</a:t>
            </a:r>
            <a:r>
              <a:rPr lang="zh-CN" altLang="en-US" sz="2200" dirty="0">
                <a:latin typeface="+mn-ea"/>
              </a:rPr>
              <a:t> </a:t>
            </a:r>
            <a:r>
              <a:rPr lang="en-US" altLang="zh-CN" sz="2200" dirty="0">
                <a:solidFill>
                  <a:srgbClr val="0070C0"/>
                </a:solidFill>
                <a:latin typeface="+mn-ea"/>
              </a:rPr>
              <a:t>[Aharonov-Eldar</a:t>
            </a:r>
            <a:r>
              <a:rPr lang="en-US" altLang="zh-CN" sz="2200" dirty="0">
                <a:latin typeface="+mn-ea"/>
              </a:rPr>
              <a:t>11</a:t>
            </a:r>
            <a:r>
              <a:rPr lang="en-US" altLang="zh-CN" sz="2200" dirty="0">
                <a:solidFill>
                  <a:srgbClr val="0070C0"/>
                </a:solidFill>
                <a:latin typeface="+mn-ea"/>
              </a:rPr>
              <a:t>]</a:t>
            </a:r>
          </a:p>
          <a:p>
            <a:endParaRPr lang="en-US" altLang="zh-CN" sz="200" dirty="0">
              <a:latin typeface="+mn-ea"/>
            </a:endParaRPr>
          </a:p>
          <a:p>
            <a:r>
              <a:rPr lang="en-US" altLang="zh-CN" sz="2200" dirty="0">
                <a:highlight>
                  <a:srgbClr val="FFFF00"/>
                </a:highlight>
                <a:latin typeface="+mn-ea"/>
              </a:rPr>
              <a:t>4-local</a:t>
            </a:r>
            <a:r>
              <a:rPr lang="en-US" altLang="zh-CN" sz="2200" dirty="0">
                <a:latin typeface="+mn-ea"/>
              </a:rPr>
              <a:t>,</a:t>
            </a:r>
            <a:r>
              <a:rPr lang="zh-CN" altLang="en-US" sz="2200" dirty="0">
                <a:latin typeface="+mn-ea"/>
              </a:rPr>
              <a:t> </a:t>
            </a:r>
            <a:r>
              <a:rPr lang="en-US" altLang="zh-CN" sz="2200" dirty="0">
                <a:latin typeface="+mn-ea"/>
              </a:rPr>
              <a:t>2D,</a:t>
            </a:r>
            <a:r>
              <a:rPr lang="zh-CN" altLang="en-US" sz="2200" dirty="0">
                <a:latin typeface="+mn-ea"/>
              </a:rPr>
              <a:t> </a:t>
            </a:r>
            <a:r>
              <a:rPr lang="en-US" altLang="zh-CN" sz="2200" b="1" dirty="0">
                <a:latin typeface="+mn-ea"/>
              </a:rPr>
              <a:t>qubits</a:t>
            </a:r>
            <a:r>
              <a:rPr lang="zh-CN" altLang="en-US" sz="2200" dirty="0">
                <a:latin typeface="+mn-ea"/>
              </a:rPr>
              <a:t> </a:t>
            </a:r>
            <a:r>
              <a:rPr lang="en-US" altLang="zh-CN" sz="2200" dirty="0">
                <a:solidFill>
                  <a:srgbClr val="0070C0"/>
                </a:solidFill>
                <a:latin typeface="+mn-ea"/>
              </a:rPr>
              <a:t>[Schuch</a:t>
            </a:r>
            <a:r>
              <a:rPr lang="en-US" altLang="zh-CN" sz="2200" dirty="0">
                <a:latin typeface="+mn-ea"/>
              </a:rPr>
              <a:t>11</a:t>
            </a:r>
            <a:r>
              <a:rPr lang="en-US" altLang="zh-CN" sz="2200" dirty="0">
                <a:solidFill>
                  <a:srgbClr val="0070C0"/>
                </a:solidFill>
                <a:latin typeface="+mn-ea"/>
              </a:rPr>
              <a:t>]</a:t>
            </a:r>
            <a:r>
              <a:rPr lang="zh-CN" altLang="en-US" sz="2200" dirty="0">
                <a:solidFill>
                  <a:srgbClr val="0070C0"/>
                </a:solidFill>
                <a:latin typeface="+mn-ea"/>
              </a:rPr>
              <a:t> </a:t>
            </a:r>
            <a:endParaRPr lang="en-US" altLang="zh-CN" sz="2200" dirty="0">
              <a:solidFill>
                <a:srgbClr val="0070C0"/>
              </a:solidFill>
              <a:latin typeface="+mn-ea"/>
            </a:endParaRPr>
          </a:p>
          <a:p>
            <a:r>
              <a:rPr lang="en-US" altLang="zh-CN" sz="2200" dirty="0">
                <a:solidFill>
                  <a:srgbClr val="0070C0"/>
                </a:solidFill>
                <a:latin typeface="+mn-ea"/>
              </a:rPr>
              <a:t>[Aharonov-Kenneth-Vigdorovich</a:t>
            </a:r>
            <a:r>
              <a:rPr lang="en-US" altLang="zh-CN" sz="2200" dirty="0">
                <a:latin typeface="+mn-ea"/>
              </a:rPr>
              <a:t>18</a:t>
            </a:r>
            <a:r>
              <a:rPr lang="en-US" altLang="zh-CN" sz="2200" dirty="0">
                <a:solidFill>
                  <a:srgbClr val="0070C0"/>
                </a:solidFill>
                <a:latin typeface="+mn-ea"/>
              </a:rPr>
              <a:t>]</a:t>
            </a:r>
            <a:r>
              <a:rPr lang="zh-CN" altLang="en-US" sz="2200" dirty="0">
                <a:solidFill>
                  <a:srgbClr val="0070C0"/>
                </a:solidFill>
                <a:latin typeface="+mn-ea"/>
              </a:rPr>
              <a:t> </a:t>
            </a:r>
            <a:endParaRPr lang="en-US" altLang="zh-CN" sz="2200" dirty="0">
              <a:solidFill>
                <a:srgbClr val="0070C0"/>
              </a:solidFill>
              <a:latin typeface="+mn-ea"/>
            </a:endParaRPr>
          </a:p>
          <a:p>
            <a:r>
              <a:rPr lang="en-US" altLang="zh-CN" sz="2200" dirty="0">
                <a:highlight>
                  <a:srgbClr val="FFFF00"/>
                </a:highlight>
                <a:latin typeface="+mn-ea"/>
              </a:rPr>
              <a:t>4-local</a:t>
            </a:r>
            <a:r>
              <a:rPr lang="en-US" altLang="zh-CN" sz="2200" dirty="0">
                <a:latin typeface="+mn-ea"/>
              </a:rPr>
              <a:t>,</a:t>
            </a:r>
            <a:r>
              <a:rPr lang="zh-CN" altLang="en-US" sz="2200" dirty="0">
                <a:latin typeface="+mn-ea"/>
              </a:rPr>
              <a:t> </a:t>
            </a:r>
            <a:r>
              <a:rPr lang="en-US" altLang="zh-CN" sz="2200" dirty="0">
                <a:latin typeface="+mn-ea"/>
              </a:rPr>
              <a:t>2D,</a:t>
            </a:r>
            <a:r>
              <a:rPr lang="zh-CN" altLang="en-US" sz="2200" dirty="0">
                <a:latin typeface="+mn-ea"/>
              </a:rPr>
              <a:t> </a:t>
            </a:r>
            <a:r>
              <a:rPr lang="en-US" altLang="zh-CN" sz="2200" b="1" dirty="0">
                <a:latin typeface="+mn-ea"/>
              </a:rPr>
              <a:t>qutrits</a:t>
            </a:r>
            <a:r>
              <a:rPr lang="zh-CN" altLang="en-US" sz="2200" dirty="0">
                <a:latin typeface="+mn-ea"/>
              </a:rPr>
              <a:t> </a:t>
            </a:r>
            <a:r>
              <a:rPr lang="en-US" altLang="zh-CN" sz="2200" dirty="0">
                <a:solidFill>
                  <a:srgbClr val="0070C0"/>
                </a:solidFill>
                <a:latin typeface="+mn-ea"/>
              </a:rPr>
              <a:t>[Irani-Jiang</a:t>
            </a:r>
            <a:r>
              <a:rPr lang="en-US" altLang="zh-CN" sz="2200" dirty="0">
                <a:latin typeface="+mn-ea"/>
              </a:rPr>
              <a:t>23</a:t>
            </a:r>
            <a:r>
              <a:rPr lang="en-US" altLang="zh-CN" sz="2200" dirty="0">
                <a:solidFill>
                  <a:srgbClr val="0070C0"/>
                </a:solidFill>
                <a:latin typeface="+mn-ea"/>
              </a:rPr>
              <a:t>]</a:t>
            </a:r>
          </a:p>
          <a:p>
            <a:endParaRPr lang="en-US" altLang="zh-CN" sz="200" dirty="0">
              <a:solidFill>
                <a:srgbClr val="0432FF"/>
              </a:solidFill>
              <a:latin typeface="+mn-ea"/>
            </a:endParaRPr>
          </a:p>
          <a:p>
            <a:r>
              <a:rPr lang="en-US" altLang="zh-CN" sz="2200" dirty="0">
                <a:latin typeface="+mn-ea"/>
              </a:rPr>
              <a:t>Factorized,</a:t>
            </a:r>
            <a:r>
              <a:rPr lang="zh-CN" altLang="en-US" sz="2200" dirty="0">
                <a:latin typeface="+mn-ea"/>
              </a:rPr>
              <a:t> </a:t>
            </a:r>
            <a:r>
              <a:rPr lang="en-US" altLang="zh-CN" sz="2200" b="1" dirty="0">
                <a:latin typeface="+mn-ea"/>
              </a:rPr>
              <a:t>qubits</a:t>
            </a:r>
            <a:r>
              <a:rPr lang="en-US" altLang="zh-CN" sz="2200" dirty="0">
                <a:latin typeface="+mn-ea"/>
              </a:rPr>
              <a:t>,</a:t>
            </a:r>
            <a:r>
              <a:rPr lang="zh-CN" altLang="en-US" sz="2200" dirty="0">
                <a:latin typeface="+mn-ea"/>
              </a:rPr>
              <a:t> </a:t>
            </a:r>
            <a:r>
              <a:rPr lang="en-US" altLang="zh-CN" sz="2200" dirty="0">
                <a:solidFill>
                  <a:srgbClr val="0070C0"/>
                </a:solidFill>
                <a:latin typeface="+mn-ea"/>
              </a:rPr>
              <a:t>[Bravyi-Vyalyi</a:t>
            </a:r>
            <a:r>
              <a:rPr lang="en-US" altLang="zh-CN" sz="2200" dirty="0">
                <a:latin typeface="+mn-ea"/>
              </a:rPr>
              <a:t>03</a:t>
            </a:r>
            <a:r>
              <a:rPr lang="en-US" altLang="zh-CN" sz="2200" dirty="0">
                <a:solidFill>
                  <a:srgbClr val="0070C0"/>
                </a:solidFill>
                <a:latin typeface="+mn-ea"/>
              </a:rPr>
              <a:t>]</a:t>
            </a:r>
            <a:r>
              <a:rPr lang="zh-CN" altLang="en-US" sz="2200" dirty="0">
                <a:solidFill>
                  <a:srgbClr val="0070C0"/>
                </a:solidFill>
                <a:latin typeface="+mn-ea"/>
              </a:rPr>
              <a:t> </a:t>
            </a:r>
            <a:endParaRPr lang="en-US" altLang="zh-CN" sz="2200" dirty="0">
              <a:solidFill>
                <a:srgbClr val="0070C0"/>
              </a:solidFill>
              <a:latin typeface="+mn-ea"/>
            </a:endParaRPr>
          </a:p>
          <a:p>
            <a:r>
              <a:rPr lang="en-US" altLang="zh-CN" sz="2200" dirty="0">
                <a:latin typeface="+mn-ea"/>
              </a:rPr>
              <a:t>Factorized-2D,</a:t>
            </a:r>
            <a:r>
              <a:rPr lang="zh-CN" altLang="en-US" sz="2200" dirty="0">
                <a:latin typeface="+mn-ea"/>
              </a:rPr>
              <a:t> </a:t>
            </a:r>
            <a:r>
              <a:rPr lang="en-US" altLang="zh-CN" sz="2200" b="1" dirty="0" err="1">
                <a:latin typeface="+mn-ea"/>
              </a:rPr>
              <a:t>qudits</a:t>
            </a:r>
            <a:r>
              <a:rPr lang="en-US" altLang="zh-CN" sz="2200" dirty="0">
                <a:latin typeface="+mn-ea"/>
              </a:rPr>
              <a:t>,</a:t>
            </a:r>
            <a:r>
              <a:rPr lang="zh-CN" altLang="en-US" sz="2200" dirty="0">
                <a:latin typeface="+mn-ea"/>
              </a:rPr>
              <a:t> </a:t>
            </a:r>
            <a:r>
              <a:rPr lang="en-US" altLang="zh-CN" sz="2200" dirty="0">
                <a:solidFill>
                  <a:srgbClr val="0070C0"/>
                </a:solidFill>
                <a:latin typeface="+mn-ea"/>
              </a:rPr>
              <a:t>[Irani-Jiang</a:t>
            </a:r>
            <a:r>
              <a:rPr lang="en-US" altLang="zh-CN" sz="2200" dirty="0">
                <a:latin typeface="+mn-ea"/>
              </a:rPr>
              <a:t>23</a:t>
            </a:r>
            <a:r>
              <a:rPr lang="en-US" altLang="zh-CN" sz="2200" dirty="0">
                <a:solidFill>
                  <a:srgbClr val="0070C0"/>
                </a:solidFill>
                <a:latin typeface="+mn-ea"/>
              </a:rPr>
              <a:t>]</a:t>
            </a:r>
            <a:endParaRPr lang="en-US" altLang="zh-CN" sz="2200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DEF7FC-3FA9-F2D9-4E5F-82E8F5A2CAFB}"/>
              </a:ext>
            </a:extLst>
          </p:cNvPr>
          <p:cNvSpPr txBox="1"/>
          <p:nvPr/>
        </p:nvSpPr>
        <p:spPr>
          <a:xfrm>
            <a:off x="5826182" y="1551813"/>
            <a:ext cx="2739083" cy="769441"/>
          </a:xfrm>
          <a:prstGeom prst="rect">
            <a:avLst/>
          </a:prstGeom>
          <a:noFill/>
          <a:ln>
            <a:solidFill>
              <a:srgbClr val="0432FF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200" dirty="0">
                <a:solidFill>
                  <a:srgbClr val="0432FF"/>
                </a:solidFill>
              </a:rPr>
              <a:t>“Classical”</a:t>
            </a:r>
          </a:p>
          <a:p>
            <a:r>
              <a:rPr lang="en-US" altLang="zh-CN" sz="2200" dirty="0">
                <a:solidFill>
                  <a:srgbClr val="0432FF"/>
                </a:solidFill>
              </a:rPr>
              <a:t>Trivial</a:t>
            </a:r>
            <a:r>
              <a:rPr lang="zh-CN" altLang="en-US" sz="2200" dirty="0">
                <a:solidFill>
                  <a:srgbClr val="0432FF"/>
                </a:solidFill>
              </a:rPr>
              <a:t> </a:t>
            </a:r>
            <a:r>
              <a:rPr lang="en-US" altLang="zh-CN" sz="2200" dirty="0">
                <a:solidFill>
                  <a:srgbClr val="0432FF"/>
                </a:solidFill>
              </a:rPr>
              <a:t>ground</a:t>
            </a:r>
            <a:r>
              <a:rPr lang="zh-CN" altLang="en-US" sz="2200" dirty="0">
                <a:solidFill>
                  <a:srgbClr val="0432FF"/>
                </a:solidFill>
              </a:rPr>
              <a:t> </a:t>
            </a:r>
            <a:r>
              <a:rPr lang="en-US" altLang="zh-CN" sz="2200" dirty="0">
                <a:solidFill>
                  <a:srgbClr val="0432FF"/>
                </a:solidFill>
              </a:rPr>
              <a:t>state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EFE675-DEA6-D183-2A5C-BCB6763519AC}"/>
              </a:ext>
            </a:extLst>
          </p:cNvPr>
          <p:cNvSpPr txBox="1"/>
          <p:nvPr/>
        </p:nvSpPr>
        <p:spPr>
          <a:xfrm>
            <a:off x="7357769" y="3044279"/>
            <a:ext cx="3175193" cy="769441"/>
          </a:xfrm>
          <a:prstGeom prst="rect">
            <a:avLst/>
          </a:prstGeom>
          <a:noFill/>
          <a:ln>
            <a:solidFill>
              <a:srgbClr val="0432FF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200" dirty="0">
                <a:solidFill>
                  <a:srgbClr val="0432FF"/>
                </a:solidFill>
              </a:rPr>
              <a:t>“Quantum”</a:t>
            </a:r>
          </a:p>
          <a:p>
            <a:r>
              <a:rPr lang="en-US" altLang="zh-CN" sz="2200" b="1" dirty="0">
                <a:solidFill>
                  <a:srgbClr val="0432FF"/>
                </a:solidFill>
                <a:highlight>
                  <a:srgbClr val="FFFF00"/>
                </a:highlight>
              </a:rPr>
              <a:t>No</a:t>
            </a:r>
            <a:r>
              <a:rPr lang="zh-CN" altLang="en-US" sz="2200" dirty="0">
                <a:solidFill>
                  <a:srgbClr val="0432FF"/>
                </a:solidFill>
              </a:rPr>
              <a:t> </a:t>
            </a:r>
            <a:r>
              <a:rPr lang="en-US" altLang="zh-CN" sz="2200" dirty="0">
                <a:solidFill>
                  <a:srgbClr val="0432FF"/>
                </a:solidFill>
              </a:rPr>
              <a:t>trivial</a:t>
            </a:r>
            <a:r>
              <a:rPr lang="zh-CN" altLang="en-US" sz="2200" dirty="0">
                <a:solidFill>
                  <a:srgbClr val="0432FF"/>
                </a:solidFill>
              </a:rPr>
              <a:t> </a:t>
            </a:r>
            <a:r>
              <a:rPr lang="en-US" altLang="zh-CN" sz="2200" dirty="0">
                <a:solidFill>
                  <a:srgbClr val="0432FF"/>
                </a:solidFill>
              </a:rPr>
              <a:t>ground</a:t>
            </a:r>
            <a:r>
              <a:rPr lang="zh-CN" altLang="en-US" sz="2200" dirty="0">
                <a:solidFill>
                  <a:srgbClr val="0432FF"/>
                </a:solidFill>
              </a:rPr>
              <a:t> </a:t>
            </a:r>
            <a:r>
              <a:rPr lang="en-US" altLang="zh-CN" sz="2200" dirty="0">
                <a:solidFill>
                  <a:srgbClr val="0432FF"/>
                </a:solidFill>
              </a:rPr>
              <a:t>state</a:t>
            </a:r>
          </a:p>
        </p:txBody>
      </p:sp>
    </p:spTree>
    <p:extLst>
      <p:ext uri="{BB962C8B-B14F-4D97-AF65-F5344CB8AC3E}">
        <p14:creationId xmlns:p14="http://schemas.microsoft.com/office/powerpoint/2010/main" val="44223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F6E96-ED96-FA98-AEAB-1A99AD74D2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Overview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known</a:t>
            </a:r>
            <a:r>
              <a:rPr lang="zh-CN" altLang="en-US" dirty="0"/>
              <a:t> </a:t>
            </a:r>
            <a:r>
              <a:rPr lang="en-US" altLang="zh-CN" dirty="0"/>
              <a:t>results</a:t>
            </a:r>
            <a:endParaRPr lang="en-CN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D3C00CE-8BD5-E7E0-6AE6-7FEF3F4F7F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5602" y="1551813"/>
            <a:ext cx="10515600" cy="3656795"/>
          </a:xfrm>
        </p:spPr>
        <p:txBody>
          <a:bodyPr>
            <a:normAutofit lnSpcReduction="10000"/>
          </a:bodyPr>
          <a:lstStyle/>
          <a:p>
            <a:r>
              <a:rPr lang="en-US" altLang="zh-CN" sz="2200" dirty="0">
                <a:solidFill>
                  <a:srgbClr val="C00000"/>
                </a:solidFill>
                <a:latin typeface="+mn-ea"/>
              </a:rPr>
              <a:t>“Some</a:t>
            </a:r>
            <a:r>
              <a:rPr lang="zh-CN" altLang="en-US" sz="2200" dirty="0">
                <a:solidFill>
                  <a:srgbClr val="C00000"/>
                </a:solidFill>
                <a:latin typeface="+mn-ea"/>
              </a:rPr>
              <a:t> </a:t>
            </a:r>
            <a:r>
              <a:rPr lang="en-US" altLang="zh-CN" sz="2200" dirty="0">
                <a:solidFill>
                  <a:srgbClr val="C00000"/>
                </a:solidFill>
                <a:latin typeface="+mn-ea"/>
              </a:rPr>
              <a:t>special</a:t>
            </a:r>
            <a:r>
              <a:rPr lang="zh-CN" altLang="en-US" sz="2200" dirty="0">
                <a:solidFill>
                  <a:srgbClr val="C00000"/>
                </a:solidFill>
                <a:latin typeface="+mn-ea"/>
              </a:rPr>
              <a:t> </a:t>
            </a:r>
            <a:r>
              <a:rPr lang="en-US" altLang="zh-CN" sz="2200" dirty="0">
                <a:solidFill>
                  <a:srgbClr val="C00000"/>
                </a:solidFill>
                <a:latin typeface="+mn-ea"/>
              </a:rPr>
              <a:t>case</a:t>
            </a:r>
            <a:r>
              <a:rPr lang="zh-CN" altLang="en-US" sz="2200" dirty="0">
                <a:solidFill>
                  <a:srgbClr val="C00000"/>
                </a:solidFill>
                <a:latin typeface="+mn-ea"/>
              </a:rPr>
              <a:t> </a:t>
            </a:r>
            <a:r>
              <a:rPr lang="en-US" altLang="zh-CN" sz="2200" dirty="0">
                <a:solidFill>
                  <a:srgbClr val="C00000"/>
                </a:solidFill>
                <a:latin typeface="+mn-ea"/>
              </a:rPr>
              <a:t>of</a:t>
            </a:r>
            <a:r>
              <a:rPr lang="zh-CN" altLang="en-US" sz="2200" dirty="0">
                <a:solidFill>
                  <a:srgbClr val="C00000"/>
                </a:solidFill>
                <a:latin typeface="+mn-ea"/>
              </a:rPr>
              <a:t> </a:t>
            </a:r>
            <a:r>
              <a:rPr lang="en-US" altLang="zh-CN" sz="2200" dirty="0">
                <a:solidFill>
                  <a:srgbClr val="C00000"/>
                </a:solidFill>
                <a:latin typeface="+mn-ea"/>
              </a:rPr>
              <a:t>CLHP</a:t>
            </a:r>
            <a:r>
              <a:rPr lang="zh-CN" altLang="en-US" sz="2200" dirty="0">
                <a:solidFill>
                  <a:srgbClr val="C00000"/>
                </a:solidFill>
                <a:latin typeface="+mn-ea"/>
              </a:rPr>
              <a:t> </a:t>
            </a:r>
            <a:r>
              <a:rPr lang="en-US" altLang="zh-CN" sz="2200" dirty="0">
                <a:solidFill>
                  <a:srgbClr val="C00000"/>
                </a:solidFill>
                <a:latin typeface="+mn-ea"/>
              </a:rPr>
              <a:t>is</a:t>
            </a:r>
            <a:r>
              <a:rPr lang="zh-CN" altLang="en-US" sz="2200" dirty="0">
                <a:solidFill>
                  <a:srgbClr val="C00000"/>
                </a:solidFill>
                <a:latin typeface="+mn-ea"/>
              </a:rPr>
              <a:t> </a:t>
            </a:r>
            <a:r>
              <a:rPr lang="en-US" altLang="zh-CN" sz="2200" dirty="0">
                <a:solidFill>
                  <a:srgbClr val="C00000"/>
                </a:solidFill>
                <a:latin typeface="+mn-ea"/>
              </a:rPr>
              <a:t>in</a:t>
            </a:r>
            <a:r>
              <a:rPr lang="zh-CN" altLang="en-US" sz="2200" dirty="0">
                <a:solidFill>
                  <a:srgbClr val="C00000"/>
                </a:solidFill>
                <a:latin typeface="+mn-ea"/>
              </a:rPr>
              <a:t> </a:t>
            </a:r>
            <a:r>
              <a:rPr lang="en-US" altLang="zh-CN" sz="2200" dirty="0">
                <a:solidFill>
                  <a:srgbClr val="C00000"/>
                </a:solidFill>
                <a:latin typeface="+mn-ea"/>
              </a:rPr>
              <a:t>NP”</a:t>
            </a:r>
          </a:p>
          <a:p>
            <a:r>
              <a:rPr lang="zh-CN" altLang="en-US" sz="2200" dirty="0">
                <a:latin typeface="+mn-ea"/>
              </a:rPr>
              <a:t> </a:t>
            </a:r>
            <a:r>
              <a:rPr lang="en-US" altLang="zh-CN" sz="2200" dirty="0">
                <a:latin typeface="+mn-ea"/>
              </a:rPr>
              <a:t>2-local,</a:t>
            </a:r>
            <a:r>
              <a:rPr lang="zh-CN" altLang="en-US" sz="2200" dirty="0">
                <a:latin typeface="+mn-ea"/>
              </a:rPr>
              <a:t> </a:t>
            </a:r>
            <a:r>
              <a:rPr lang="en-US" altLang="zh-CN" sz="2200" b="1" dirty="0" err="1">
                <a:latin typeface="+mn-ea"/>
              </a:rPr>
              <a:t>qudit</a:t>
            </a:r>
            <a:r>
              <a:rPr lang="zh-CN" altLang="en-US" sz="2200" dirty="0">
                <a:latin typeface="+mn-ea"/>
              </a:rPr>
              <a:t> </a:t>
            </a:r>
            <a:r>
              <a:rPr lang="en-US" altLang="zh-CN" sz="2200" dirty="0">
                <a:solidFill>
                  <a:srgbClr val="0070C0"/>
                </a:solidFill>
                <a:latin typeface="+mn-ea"/>
              </a:rPr>
              <a:t>[Bravyi-Vyalyi</a:t>
            </a:r>
            <a:r>
              <a:rPr lang="en-US" altLang="zh-CN" sz="2200" dirty="0">
                <a:latin typeface="+mn-ea"/>
              </a:rPr>
              <a:t>03</a:t>
            </a:r>
            <a:r>
              <a:rPr lang="en-US" altLang="zh-CN" sz="2200" dirty="0">
                <a:solidFill>
                  <a:srgbClr val="0070C0"/>
                </a:solidFill>
                <a:latin typeface="+mn-ea"/>
              </a:rPr>
              <a:t>]</a:t>
            </a:r>
            <a:r>
              <a:rPr lang="zh-CN" altLang="en-US" sz="2200" dirty="0">
                <a:solidFill>
                  <a:srgbClr val="0070C0"/>
                </a:solidFill>
                <a:latin typeface="+mn-ea"/>
              </a:rPr>
              <a:t> </a:t>
            </a:r>
            <a:r>
              <a:rPr lang="en-US" altLang="zh-CN" sz="2200" dirty="0">
                <a:solidFill>
                  <a:srgbClr val="FF0000"/>
                </a:solidFill>
                <a:latin typeface="+mn-ea"/>
              </a:rPr>
              <a:t>(constructive)</a:t>
            </a:r>
            <a:endParaRPr lang="en-US" altLang="zh-CN" sz="2200" dirty="0">
              <a:solidFill>
                <a:srgbClr val="0070C0"/>
              </a:solidFill>
              <a:latin typeface="+mn-ea"/>
            </a:endParaRPr>
          </a:p>
          <a:p>
            <a:r>
              <a:rPr lang="zh-CN" altLang="en-US" sz="2200" dirty="0">
                <a:solidFill>
                  <a:srgbClr val="C00000"/>
                </a:solidFill>
                <a:latin typeface="+mn-ea"/>
              </a:rPr>
              <a:t> </a:t>
            </a:r>
            <a:r>
              <a:rPr lang="en-US" altLang="zh-CN" sz="2200" dirty="0">
                <a:latin typeface="+mn-ea"/>
              </a:rPr>
              <a:t>3-local,</a:t>
            </a:r>
            <a:r>
              <a:rPr lang="zh-CN" altLang="en-US" sz="2200" dirty="0">
                <a:latin typeface="+mn-ea"/>
              </a:rPr>
              <a:t> </a:t>
            </a:r>
            <a:r>
              <a:rPr lang="en-US" altLang="zh-CN" sz="2200" b="1" dirty="0">
                <a:latin typeface="+mn-ea"/>
              </a:rPr>
              <a:t>qubits</a:t>
            </a:r>
            <a:r>
              <a:rPr lang="zh-CN" altLang="en-US" sz="2200" dirty="0">
                <a:latin typeface="+mn-ea"/>
              </a:rPr>
              <a:t> </a:t>
            </a:r>
            <a:r>
              <a:rPr lang="en-US" altLang="zh-CN" sz="2200" dirty="0">
                <a:latin typeface="+mn-ea"/>
              </a:rPr>
              <a:t>+</a:t>
            </a:r>
            <a:r>
              <a:rPr lang="zh-CN" altLang="en-US" sz="2200" dirty="0">
                <a:latin typeface="+mn-ea"/>
              </a:rPr>
              <a:t> </a:t>
            </a:r>
            <a:r>
              <a:rPr lang="en-US" altLang="zh-CN" sz="2200" b="1" dirty="0">
                <a:latin typeface="+mn-ea"/>
              </a:rPr>
              <a:t>qutrits</a:t>
            </a:r>
            <a:r>
              <a:rPr lang="zh-CN" altLang="en-US" sz="2200" dirty="0">
                <a:latin typeface="+mn-ea"/>
              </a:rPr>
              <a:t> </a:t>
            </a:r>
            <a:r>
              <a:rPr lang="en-US" altLang="zh-CN" sz="2200" dirty="0">
                <a:latin typeface="+mn-ea"/>
              </a:rPr>
              <a:t>(“Nearly</a:t>
            </a:r>
            <a:r>
              <a:rPr lang="zh-CN" altLang="en-US" sz="2200" dirty="0">
                <a:latin typeface="+mn-ea"/>
              </a:rPr>
              <a:t> </a:t>
            </a:r>
            <a:r>
              <a:rPr lang="en-US" altLang="zh-CN" sz="2200" dirty="0">
                <a:latin typeface="+mn-ea"/>
              </a:rPr>
              <a:t>Euclidean”)</a:t>
            </a:r>
            <a:r>
              <a:rPr lang="zh-CN" altLang="en-US" sz="2200" dirty="0">
                <a:latin typeface="+mn-ea"/>
              </a:rPr>
              <a:t> </a:t>
            </a:r>
            <a:r>
              <a:rPr lang="en-US" altLang="zh-CN" sz="2200" dirty="0">
                <a:solidFill>
                  <a:srgbClr val="0070C0"/>
                </a:solidFill>
                <a:latin typeface="+mn-ea"/>
              </a:rPr>
              <a:t>[Aharonov-Eldar</a:t>
            </a:r>
            <a:r>
              <a:rPr lang="en-US" altLang="zh-CN" sz="2200" dirty="0">
                <a:latin typeface="+mn-ea"/>
              </a:rPr>
              <a:t>11</a:t>
            </a:r>
            <a:r>
              <a:rPr lang="en-US" altLang="zh-CN" sz="2200" dirty="0">
                <a:solidFill>
                  <a:srgbClr val="0070C0"/>
                </a:solidFill>
                <a:latin typeface="+mn-ea"/>
              </a:rPr>
              <a:t>]</a:t>
            </a:r>
          </a:p>
          <a:p>
            <a:endParaRPr lang="en-US" altLang="zh-CN" sz="200" dirty="0">
              <a:latin typeface="+mn-ea"/>
            </a:endParaRPr>
          </a:p>
          <a:p>
            <a:r>
              <a:rPr lang="en-US" altLang="zh-CN" sz="2200" dirty="0">
                <a:highlight>
                  <a:srgbClr val="FFFF00"/>
                </a:highlight>
                <a:latin typeface="+mn-ea"/>
              </a:rPr>
              <a:t>4-local</a:t>
            </a:r>
            <a:r>
              <a:rPr lang="en-US" altLang="zh-CN" sz="2200" dirty="0">
                <a:latin typeface="+mn-ea"/>
              </a:rPr>
              <a:t>,</a:t>
            </a:r>
            <a:r>
              <a:rPr lang="zh-CN" altLang="en-US" sz="2200" dirty="0">
                <a:latin typeface="+mn-ea"/>
              </a:rPr>
              <a:t> </a:t>
            </a:r>
            <a:r>
              <a:rPr lang="en-US" altLang="zh-CN" sz="2200" dirty="0">
                <a:latin typeface="+mn-ea"/>
              </a:rPr>
              <a:t>2D,</a:t>
            </a:r>
            <a:r>
              <a:rPr lang="zh-CN" altLang="en-US" sz="2200" dirty="0">
                <a:latin typeface="+mn-ea"/>
              </a:rPr>
              <a:t> </a:t>
            </a:r>
            <a:r>
              <a:rPr lang="en-US" altLang="zh-CN" sz="2200" b="1" dirty="0">
                <a:latin typeface="+mn-ea"/>
              </a:rPr>
              <a:t>qubits</a:t>
            </a:r>
            <a:r>
              <a:rPr lang="zh-CN" altLang="en-US" sz="2200" dirty="0">
                <a:latin typeface="+mn-ea"/>
              </a:rPr>
              <a:t> </a:t>
            </a:r>
            <a:r>
              <a:rPr lang="en-US" altLang="zh-CN" sz="2200" dirty="0">
                <a:solidFill>
                  <a:srgbClr val="0070C0"/>
                </a:solidFill>
                <a:latin typeface="+mn-ea"/>
              </a:rPr>
              <a:t>[Schuch</a:t>
            </a:r>
            <a:r>
              <a:rPr lang="en-US" altLang="zh-CN" sz="2200" dirty="0">
                <a:latin typeface="+mn-ea"/>
              </a:rPr>
              <a:t>11</a:t>
            </a:r>
            <a:r>
              <a:rPr lang="en-US" altLang="zh-CN" sz="2200" dirty="0">
                <a:solidFill>
                  <a:srgbClr val="0070C0"/>
                </a:solidFill>
                <a:latin typeface="+mn-ea"/>
              </a:rPr>
              <a:t>]</a:t>
            </a:r>
            <a:r>
              <a:rPr lang="zh-CN" altLang="en-US" sz="2200" dirty="0">
                <a:solidFill>
                  <a:srgbClr val="0070C0"/>
                </a:solidFill>
                <a:latin typeface="+mn-ea"/>
              </a:rPr>
              <a:t> </a:t>
            </a:r>
            <a:endParaRPr lang="en-US" altLang="zh-CN" sz="2200" dirty="0">
              <a:solidFill>
                <a:srgbClr val="0070C0"/>
              </a:solidFill>
              <a:latin typeface="+mn-ea"/>
            </a:endParaRPr>
          </a:p>
          <a:p>
            <a:r>
              <a:rPr lang="en-US" altLang="zh-CN" sz="2200" dirty="0">
                <a:solidFill>
                  <a:srgbClr val="0070C0"/>
                </a:solidFill>
                <a:latin typeface="+mn-ea"/>
              </a:rPr>
              <a:t>[Aharonov-Kenneth-Vigdorovich</a:t>
            </a:r>
            <a:r>
              <a:rPr lang="en-US" altLang="zh-CN" sz="2200" dirty="0">
                <a:latin typeface="+mn-ea"/>
              </a:rPr>
              <a:t>18</a:t>
            </a:r>
            <a:r>
              <a:rPr lang="en-US" altLang="zh-CN" sz="2200" dirty="0">
                <a:solidFill>
                  <a:srgbClr val="0070C0"/>
                </a:solidFill>
                <a:latin typeface="+mn-ea"/>
              </a:rPr>
              <a:t>]</a:t>
            </a:r>
            <a:r>
              <a:rPr lang="zh-CN" altLang="en-US" sz="2200" dirty="0">
                <a:solidFill>
                  <a:srgbClr val="0070C0"/>
                </a:solidFill>
                <a:latin typeface="+mn-ea"/>
              </a:rPr>
              <a:t> </a:t>
            </a:r>
            <a:r>
              <a:rPr lang="en-US" altLang="zh-CN" sz="2200" dirty="0">
                <a:solidFill>
                  <a:srgbClr val="FF0000"/>
                </a:solidFill>
                <a:latin typeface="+mn-ea"/>
              </a:rPr>
              <a:t>(constructive)</a:t>
            </a:r>
          </a:p>
          <a:p>
            <a:r>
              <a:rPr lang="en-US" altLang="zh-CN" sz="2200" dirty="0">
                <a:highlight>
                  <a:srgbClr val="FFFF00"/>
                </a:highlight>
                <a:latin typeface="+mn-ea"/>
              </a:rPr>
              <a:t>4-local</a:t>
            </a:r>
            <a:r>
              <a:rPr lang="en-US" altLang="zh-CN" sz="2200" dirty="0">
                <a:latin typeface="+mn-ea"/>
              </a:rPr>
              <a:t>,</a:t>
            </a:r>
            <a:r>
              <a:rPr lang="zh-CN" altLang="en-US" sz="2200" dirty="0">
                <a:latin typeface="+mn-ea"/>
              </a:rPr>
              <a:t> </a:t>
            </a:r>
            <a:r>
              <a:rPr lang="en-US" altLang="zh-CN" sz="2200" dirty="0">
                <a:latin typeface="+mn-ea"/>
              </a:rPr>
              <a:t>2D,</a:t>
            </a:r>
            <a:r>
              <a:rPr lang="zh-CN" altLang="en-US" sz="2200" dirty="0">
                <a:latin typeface="+mn-ea"/>
              </a:rPr>
              <a:t> </a:t>
            </a:r>
            <a:r>
              <a:rPr lang="en-US" altLang="zh-CN" sz="2200" b="1" dirty="0">
                <a:latin typeface="+mn-ea"/>
              </a:rPr>
              <a:t>qutrits</a:t>
            </a:r>
            <a:r>
              <a:rPr lang="zh-CN" altLang="en-US" sz="2200" dirty="0">
                <a:latin typeface="+mn-ea"/>
              </a:rPr>
              <a:t> </a:t>
            </a:r>
            <a:r>
              <a:rPr lang="en-US" altLang="zh-CN" sz="2200" dirty="0">
                <a:solidFill>
                  <a:srgbClr val="0070C0"/>
                </a:solidFill>
                <a:latin typeface="+mn-ea"/>
              </a:rPr>
              <a:t>[Irani-Jiang</a:t>
            </a:r>
            <a:r>
              <a:rPr lang="en-US" altLang="zh-CN" sz="2200" dirty="0">
                <a:latin typeface="+mn-ea"/>
              </a:rPr>
              <a:t>23</a:t>
            </a:r>
            <a:r>
              <a:rPr lang="en-US" altLang="zh-CN" sz="2200" dirty="0">
                <a:solidFill>
                  <a:srgbClr val="0070C0"/>
                </a:solidFill>
                <a:latin typeface="+mn-ea"/>
              </a:rPr>
              <a:t>]</a:t>
            </a:r>
          </a:p>
          <a:p>
            <a:endParaRPr lang="en-US" altLang="zh-CN" sz="200" dirty="0">
              <a:solidFill>
                <a:srgbClr val="0432FF"/>
              </a:solidFill>
              <a:latin typeface="+mn-ea"/>
            </a:endParaRPr>
          </a:p>
          <a:p>
            <a:r>
              <a:rPr lang="en-US" altLang="zh-CN" sz="2200" dirty="0">
                <a:latin typeface="+mn-ea"/>
              </a:rPr>
              <a:t>Factorized,</a:t>
            </a:r>
            <a:r>
              <a:rPr lang="zh-CN" altLang="en-US" sz="2200" dirty="0">
                <a:latin typeface="+mn-ea"/>
              </a:rPr>
              <a:t> </a:t>
            </a:r>
            <a:r>
              <a:rPr lang="en-US" altLang="zh-CN" sz="2200" b="1" dirty="0">
                <a:latin typeface="+mn-ea"/>
              </a:rPr>
              <a:t>qubits</a:t>
            </a:r>
            <a:r>
              <a:rPr lang="en-US" altLang="zh-CN" sz="2200" dirty="0">
                <a:latin typeface="+mn-ea"/>
              </a:rPr>
              <a:t>,</a:t>
            </a:r>
            <a:r>
              <a:rPr lang="zh-CN" altLang="en-US" sz="2200" dirty="0">
                <a:latin typeface="+mn-ea"/>
              </a:rPr>
              <a:t> </a:t>
            </a:r>
            <a:r>
              <a:rPr lang="en-US" altLang="zh-CN" sz="2200" dirty="0">
                <a:solidFill>
                  <a:srgbClr val="0070C0"/>
                </a:solidFill>
                <a:latin typeface="+mn-ea"/>
              </a:rPr>
              <a:t>[Bravyi-Vyalyi</a:t>
            </a:r>
            <a:r>
              <a:rPr lang="en-US" altLang="zh-CN" sz="2200" dirty="0">
                <a:latin typeface="+mn-ea"/>
              </a:rPr>
              <a:t>03</a:t>
            </a:r>
            <a:r>
              <a:rPr lang="en-US" altLang="zh-CN" sz="2200" dirty="0">
                <a:solidFill>
                  <a:srgbClr val="0070C0"/>
                </a:solidFill>
                <a:latin typeface="+mn-ea"/>
              </a:rPr>
              <a:t>]</a:t>
            </a:r>
            <a:r>
              <a:rPr lang="zh-CN" altLang="en-US" sz="2200" dirty="0">
                <a:solidFill>
                  <a:srgbClr val="0070C0"/>
                </a:solidFill>
                <a:latin typeface="+mn-ea"/>
              </a:rPr>
              <a:t> </a:t>
            </a:r>
            <a:endParaRPr lang="en-US" altLang="zh-CN" sz="2200" dirty="0">
              <a:solidFill>
                <a:srgbClr val="0070C0"/>
              </a:solidFill>
              <a:latin typeface="+mn-ea"/>
            </a:endParaRPr>
          </a:p>
          <a:p>
            <a:r>
              <a:rPr lang="en-US" altLang="zh-CN" sz="2200" dirty="0">
                <a:latin typeface="+mn-ea"/>
              </a:rPr>
              <a:t>Factorized-2D,</a:t>
            </a:r>
            <a:r>
              <a:rPr lang="zh-CN" altLang="en-US" sz="2200" dirty="0">
                <a:latin typeface="+mn-ea"/>
              </a:rPr>
              <a:t> </a:t>
            </a:r>
            <a:r>
              <a:rPr lang="en-US" altLang="zh-CN" sz="2200" b="1" dirty="0" err="1">
                <a:latin typeface="+mn-ea"/>
              </a:rPr>
              <a:t>qudits</a:t>
            </a:r>
            <a:r>
              <a:rPr lang="en-US" altLang="zh-CN" sz="2200" dirty="0">
                <a:latin typeface="+mn-ea"/>
              </a:rPr>
              <a:t>,</a:t>
            </a:r>
            <a:r>
              <a:rPr lang="zh-CN" altLang="en-US" sz="2200" dirty="0">
                <a:latin typeface="+mn-ea"/>
              </a:rPr>
              <a:t> </a:t>
            </a:r>
            <a:r>
              <a:rPr lang="en-US" altLang="zh-CN" sz="2200" dirty="0">
                <a:solidFill>
                  <a:srgbClr val="0070C0"/>
                </a:solidFill>
                <a:latin typeface="+mn-ea"/>
              </a:rPr>
              <a:t>[Irani-Jiang</a:t>
            </a:r>
            <a:r>
              <a:rPr lang="en-US" altLang="zh-CN" sz="2200" dirty="0">
                <a:latin typeface="+mn-ea"/>
              </a:rPr>
              <a:t>23</a:t>
            </a:r>
            <a:r>
              <a:rPr lang="en-US" altLang="zh-CN" sz="2200" dirty="0">
                <a:solidFill>
                  <a:srgbClr val="0070C0"/>
                </a:solidFill>
                <a:latin typeface="+mn-ea"/>
              </a:rPr>
              <a:t>]</a:t>
            </a:r>
            <a:r>
              <a:rPr lang="zh-CN" altLang="en-US" sz="2200" dirty="0">
                <a:solidFill>
                  <a:srgbClr val="0070C0"/>
                </a:solidFill>
                <a:latin typeface="+mn-ea"/>
              </a:rPr>
              <a:t> </a:t>
            </a:r>
            <a:r>
              <a:rPr lang="en-US" altLang="zh-CN" sz="2200" dirty="0">
                <a:solidFill>
                  <a:srgbClr val="FF0000"/>
                </a:solidFill>
                <a:latin typeface="+mn-ea"/>
              </a:rPr>
              <a:t>(constructive)</a:t>
            </a:r>
          </a:p>
          <a:p>
            <a:endParaRPr lang="en-US" altLang="zh-CN" sz="2200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DEF7FC-3FA9-F2D9-4E5F-82E8F5A2CAFB}"/>
              </a:ext>
            </a:extLst>
          </p:cNvPr>
          <p:cNvSpPr txBox="1"/>
          <p:nvPr/>
        </p:nvSpPr>
        <p:spPr>
          <a:xfrm>
            <a:off x="7357769" y="1551813"/>
            <a:ext cx="2739083" cy="769441"/>
          </a:xfrm>
          <a:prstGeom prst="rect">
            <a:avLst/>
          </a:prstGeom>
          <a:noFill/>
          <a:ln>
            <a:solidFill>
              <a:srgbClr val="0432FF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200">
                <a:solidFill>
                  <a:srgbClr val="0432FF"/>
                </a:solidFill>
              </a:rPr>
              <a:t>“Classical”</a:t>
            </a:r>
          </a:p>
          <a:p>
            <a:r>
              <a:rPr lang="en-US" altLang="zh-CN" sz="2200">
                <a:solidFill>
                  <a:srgbClr val="0432FF"/>
                </a:solidFill>
              </a:rPr>
              <a:t>Trivial</a:t>
            </a:r>
            <a:r>
              <a:rPr lang="zh-CN" altLang="en-US" sz="2200">
                <a:solidFill>
                  <a:srgbClr val="0432FF"/>
                </a:solidFill>
              </a:rPr>
              <a:t> </a:t>
            </a:r>
            <a:r>
              <a:rPr lang="en-US" altLang="zh-CN" sz="2200">
                <a:solidFill>
                  <a:srgbClr val="0432FF"/>
                </a:solidFill>
              </a:rPr>
              <a:t>ground</a:t>
            </a:r>
            <a:r>
              <a:rPr lang="zh-CN" altLang="en-US" sz="2200">
                <a:solidFill>
                  <a:srgbClr val="0432FF"/>
                </a:solidFill>
              </a:rPr>
              <a:t> </a:t>
            </a:r>
            <a:r>
              <a:rPr lang="en-US" altLang="zh-CN" sz="2200">
                <a:solidFill>
                  <a:srgbClr val="0432FF"/>
                </a:solidFill>
              </a:rPr>
              <a:t>state</a:t>
            </a:r>
            <a:endParaRPr lang="en-US" altLang="zh-CN" sz="2200" dirty="0">
              <a:solidFill>
                <a:srgbClr val="0432FF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EFE675-DEA6-D183-2A5C-BCB6763519AC}"/>
              </a:ext>
            </a:extLst>
          </p:cNvPr>
          <p:cNvSpPr txBox="1"/>
          <p:nvPr/>
        </p:nvSpPr>
        <p:spPr>
          <a:xfrm>
            <a:off x="7357769" y="3044279"/>
            <a:ext cx="3175193" cy="769441"/>
          </a:xfrm>
          <a:prstGeom prst="rect">
            <a:avLst/>
          </a:prstGeom>
          <a:noFill/>
          <a:ln>
            <a:solidFill>
              <a:srgbClr val="0432FF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200" dirty="0">
                <a:solidFill>
                  <a:srgbClr val="0432FF"/>
                </a:solidFill>
              </a:rPr>
              <a:t>“Quantum”</a:t>
            </a:r>
          </a:p>
          <a:p>
            <a:r>
              <a:rPr lang="en-US" altLang="zh-CN" sz="2200" b="1" dirty="0">
                <a:solidFill>
                  <a:srgbClr val="0432FF"/>
                </a:solidFill>
                <a:highlight>
                  <a:srgbClr val="FFFF00"/>
                </a:highlight>
              </a:rPr>
              <a:t>No</a:t>
            </a:r>
            <a:r>
              <a:rPr lang="zh-CN" altLang="en-US" sz="2200" dirty="0">
                <a:solidFill>
                  <a:srgbClr val="0432FF"/>
                </a:solidFill>
              </a:rPr>
              <a:t> </a:t>
            </a:r>
            <a:r>
              <a:rPr lang="en-US" altLang="zh-CN" sz="2200" dirty="0">
                <a:solidFill>
                  <a:srgbClr val="0432FF"/>
                </a:solidFill>
              </a:rPr>
              <a:t>trivial</a:t>
            </a:r>
            <a:r>
              <a:rPr lang="zh-CN" altLang="en-US" sz="2200" dirty="0">
                <a:solidFill>
                  <a:srgbClr val="0432FF"/>
                </a:solidFill>
              </a:rPr>
              <a:t> </a:t>
            </a:r>
            <a:r>
              <a:rPr lang="en-US" altLang="zh-CN" sz="2200" dirty="0">
                <a:solidFill>
                  <a:srgbClr val="0432FF"/>
                </a:solidFill>
              </a:rPr>
              <a:t>ground</a:t>
            </a:r>
            <a:r>
              <a:rPr lang="zh-CN" altLang="en-US" sz="2200" dirty="0">
                <a:solidFill>
                  <a:srgbClr val="0432FF"/>
                </a:solidFill>
              </a:rPr>
              <a:t> </a:t>
            </a:r>
            <a:r>
              <a:rPr lang="en-US" altLang="zh-CN" sz="2200" dirty="0">
                <a:solidFill>
                  <a:srgbClr val="0432FF"/>
                </a:solidFill>
              </a:rPr>
              <a:t>state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0218BB-ED67-A5BB-FCB0-B98A7876877C}"/>
              </a:ext>
            </a:extLst>
          </p:cNvPr>
          <p:cNvSpPr txBox="1"/>
          <p:nvPr/>
        </p:nvSpPr>
        <p:spPr>
          <a:xfrm>
            <a:off x="1109368" y="5306187"/>
            <a:ext cx="8827112" cy="769441"/>
          </a:xfrm>
          <a:prstGeom prst="rect">
            <a:avLst/>
          </a:prstGeom>
          <a:noFill/>
          <a:ln>
            <a:solidFill>
              <a:srgbClr val="0432FF"/>
            </a:solidFill>
          </a:ln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200" b="1" dirty="0">
                <a:solidFill>
                  <a:srgbClr val="FF0000"/>
                </a:solidFill>
              </a:rPr>
              <a:t>Next</a:t>
            </a:r>
            <a:r>
              <a:rPr lang="zh-CN" altLang="en-US" sz="2200" b="1" dirty="0">
                <a:solidFill>
                  <a:srgbClr val="FF0000"/>
                </a:solidFill>
              </a:rPr>
              <a:t> </a:t>
            </a:r>
            <a:r>
              <a:rPr lang="en-US" altLang="zh-CN" sz="2200" b="1" dirty="0">
                <a:solidFill>
                  <a:srgbClr val="FF0000"/>
                </a:solidFill>
              </a:rPr>
              <a:t>talk:</a:t>
            </a:r>
            <a:r>
              <a:rPr lang="zh-CN" altLang="en-US" sz="2200" b="1" dirty="0">
                <a:solidFill>
                  <a:srgbClr val="FF0000"/>
                </a:solidFill>
              </a:rPr>
              <a:t> </a:t>
            </a:r>
            <a:r>
              <a:rPr lang="en-US" altLang="zh-CN" sz="2200" dirty="0">
                <a:solidFill>
                  <a:srgbClr val="0432FF"/>
                </a:solidFill>
              </a:rPr>
              <a:t>Isaac</a:t>
            </a:r>
            <a:r>
              <a:rPr lang="zh-CN" altLang="en-US" sz="2200" dirty="0">
                <a:solidFill>
                  <a:srgbClr val="0432FF"/>
                </a:solidFill>
              </a:rPr>
              <a:t> </a:t>
            </a:r>
            <a:r>
              <a:rPr lang="en-US" altLang="zh-CN" sz="2200" dirty="0">
                <a:solidFill>
                  <a:srgbClr val="0432FF"/>
                </a:solidFill>
              </a:rPr>
              <a:t>&amp;</a:t>
            </a:r>
            <a:r>
              <a:rPr lang="zh-CN" altLang="en-US" sz="2200" dirty="0">
                <a:solidFill>
                  <a:srgbClr val="0432FF"/>
                </a:solidFill>
              </a:rPr>
              <a:t> </a:t>
            </a:r>
            <a:r>
              <a:rPr lang="en-US" altLang="zh-CN" sz="2200" dirty="0">
                <a:solidFill>
                  <a:srgbClr val="0432FF"/>
                </a:solidFill>
              </a:rPr>
              <a:t>Daniel</a:t>
            </a:r>
            <a:r>
              <a:rPr lang="zh-CN" altLang="en-US" sz="2200" dirty="0">
                <a:solidFill>
                  <a:srgbClr val="0432FF"/>
                </a:solidFill>
              </a:rPr>
              <a:t> </a:t>
            </a:r>
            <a:r>
              <a:rPr lang="en-US" altLang="zh-CN" sz="2200" dirty="0"/>
              <a:t>classification of 2D gapped ground states</a:t>
            </a:r>
            <a:r>
              <a:rPr lang="zh-CN" altLang="en-US" sz="2200" dirty="0"/>
              <a:t>             </a:t>
            </a:r>
            <a:r>
              <a:rPr lang="en-US" altLang="zh-CN" sz="2200" dirty="0">
                <a:solidFill>
                  <a:srgbClr val="0432FF"/>
                </a:solidFill>
              </a:rPr>
              <a:t>g</a:t>
            </a:r>
            <a:r>
              <a:rPr lang="en-US" sz="2200" dirty="0">
                <a:solidFill>
                  <a:srgbClr val="0432FF"/>
                </a:solidFill>
              </a:rPr>
              <a:t>round states of </a:t>
            </a:r>
            <a:r>
              <a:rPr lang="en-US" altLang="zh-CN" sz="2200" dirty="0">
                <a:solidFill>
                  <a:srgbClr val="0432FF"/>
                </a:solidFill>
              </a:rPr>
              <a:t>CLHs</a:t>
            </a:r>
            <a:r>
              <a:rPr lang="en-US" altLang="zh-CN" dirty="0">
                <a:solidFill>
                  <a:srgbClr val="0432FF"/>
                </a:solidFill>
              </a:rPr>
              <a:t>.</a:t>
            </a:r>
            <a:endParaRPr lang="en-US" altLang="zh-CN" sz="2200" dirty="0">
              <a:solidFill>
                <a:srgbClr val="0432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9932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F6E96-ED96-FA98-AEAB-1A99AD74D2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Overview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known</a:t>
            </a:r>
            <a:r>
              <a:rPr lang="zh-CN" altLang="en-US" dirty="0"/>
              <a:t> </a:t>
            </a:r>
            <a:r>
              <a:rPr lang="en-US" altLang="zh-CN" dirty="0"/>
              <a:t>results</a:t>
            </a:r>
            <a:endParaRPr lang="en-CN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D3C00CE-8BD5-E7E0-6AE6-7FEF3F4F7F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5602" y="1551813"/>
            <a:ext cx="10515600" cy="3656795"/>
          </a:xfrm>
        </p:spPr>
        <p:txBody>
          <a:bodyPr>
            <a:normAutofit lnSpcReduction="10000"/>
          </a:bodyPr>
          <a:lstStyle/>
          <a:p>
            <a:r>
              <a:rPr lang="en-US" altLang="zh-CN" sz="2200" dirty="0">
                <a:solidFill>
                  <a:srgbClr val="C00000"/>
                </a:solidFill>
                <a:latin typeface="+mn-ea"/>
              </a:rPr>
              <a:t>“Some</a:t>
            </a:r>
            <a:r>
              <a:rPr lang="zh-CN" altLang="en-US" sz="2200" dirty="0">
                <a:solidFill>
                  <a:srgbClr val="C00000"/>
                </a:solidFill>
                <a:latin typeface="+mn-ea"/>
              </a:rPr>
              <a:t> </a:t>
            </a:r>
            <a:r>
              <a:rPr lang="en-US" altLang="zh-CN" sz="2200" dirty="0">
                <a:solidFill>
                  <a:srgbClr val="C00000"/>
                </a:solidFill>
                <a:latin typeface="+mn-ea"/>
              </a:rPr>
              <a:t>special</a:t>
            </a:r>
            <a:r>
              <a:rPr lang="zh-CN" altLang="en-US" sz="2200" dirty="0">
                <a:solidFill>
                  <a:srgbClr val="C00000"/>
                </a:solidFill>
                <a:latin typeface="+mn-ea"/>
              </a:rPr>
              <a:t> </a:t>
            </a:r>
            <a:r>
              <a:rPr lang="en-US" altLang="zh-CN" sz="2200" dirty="0">
                <a:solidFill>
                  <a:srgbClr val="C00000"/>
                </a:solidFill>
                <a:latin typeface="+mn-ea"/>
              </a:rPr>
              <a:t>case</a:t>
            </a:r>
            <a:r>
              <a:rPr lang="zh-CN" altLang="en-US" sz="2200" dirty="0">
                <a:solidFill>
                  <a:srgbClr val="C00000"/>
                </a:solidFill>
                <a:latin typeface="+mn-ea"/>
              </a:rPr>
              <a:t> </a:t>
            </a:r>
            <a:r>
              <a:rPr lang="en-US" altLang="zh-CN" sz="2200" dirty="0">
                <a:solidFill>
                  <a:srgbClr val="C00000"/>
                </a:solidFill>
                <a:latin typeface="+mn-ea"/>
              </a:rPr>
              <a:t>of</a:t>
            </a:r>
            <a:r>
              <a:rPr lang="zh-CN" altLang="en-US" sz="2200" dirty="0">
                <a:solidFill>
                  <a:srgbClr val="C00000"/>
                </a:solidFill>
                <a:latin typeface="+mn-ea"/>
              </a:rPr>
              <a:t> </a:t>
            </a:r>
            <a:r>
              <a:rPr lang="en-US" altLang="zh-CN" sz="2200" dirty="0">
                <a:solidFill>
                  <a:srgbClr val="C00000"/>
                </a:solidFill>
                <a:latin typeface="+mn-ea"/>
              </a:rPr>
              <a:t>CLHP</a:t>
            </a:r>
            <a:r>
              <a:rPr lang="zh-CN" altLang="en-US" sz="2200" dirty="0">
                <a:solidFill>
                  <a:srgbClr val="C00000"/>
                </a:solidFill>
                <a:latin typeface="+mn-ea"/>
              </a:rPr>
              <a:t> </a:t>
            </a:r>
            <a:r>
              <a:rPr lang="en-US" altLang="zh-CN" sz="2200" dirty="0">
                <a:solidFill>
                  <a:srgbClr val="C00000"/>
                </a:solidFill>
                <a:latin typeface="+mn-ea"/>
              </a:rPr>
              <a:t>is</a:t>
            </a:r>
            <a:r>
              <a:rPr lang="zh-CN" altLang="en-US" sz="2200" dirty="0">
                <a:solidFill>
                  <a:srgbClr val="C00000"/>
                </a:solidFill>
                <a:latin typeface="+mn-ea"/>
              </a:rPr>
              <a:t> </a:t>
            </a:r>
            <a:r>
              <a:rPr lang="en-US" altLang="zh-CN" sz="2200" dirty="0">
                <a:solidFill>
                  <a:srgbClr val="C00000"/>
                </a:solidFill>
                <a:latin typeface="+mn-ea"/>
              </a:rPr>
              <a:t>in</a:t>
            </a:r>
            <a:r>
              <a:rPr lang="zh-CN" altLang="en-US" sz="2200" dirty="0">
                <a:solidFill>
                  <a:srgbClr val="C00000"/>
                </a:solidFill>
                <a:latin typeface="+mn-ea"/>
              </a:rPr>
              <a:t> </a:t>
            </a:r>
            <a:r>
              <a:rPr lang="en-US" altLang="zh-CN" sz="2200" dirty="0">
                <a:solidFill>
                  <a:srgbClr val="C00000"/>
                </a:solidFill>
                <a:latin typeface="+mn-ea"/>
              </a:rPr>
              <a:t>NP”</a:t>
            </a:r>
          </a:p>
          <a:p>
            <a:r>
              <a:rPr lang="zh-CN" altLang="en-US" sz="2200" dirty="0">
                <a:latin typeface="+mn-ea"/>
              </a:rPr>
              <a:t> </a:t>
            </a:r>
            <a:r>
              <a:rPr lang="en-US" altLang="zh-CN" sz="2200" dirty="0">
                <a:latin typeface="+mn-ea"/>
              </a:rPr>
              <a:t>2-local,</a:t>
            </a:r>
            <a:r>
              <a:rPr lang="zh-CN" altLang="en-US" sz="2200" dirty="0">
                <a:latin typeface="+mn-ea"/>
              </a:rPr>
              <a:t> </a:t>
            </a:r>
            <a:r>
              <a:rPr lang="en-US" altLang="zh-CN" sz="2200" b="1" dirty="0" err="1">
                <a:latin typeface="+mn-ea"/>
              </a:rPr>
              <a:t>qudit</a:t>
            </a:r>
            <a:r>
              <a:rPr lang="zh-CN" altLang="en-US" sz="2200" dirty="0">
                <a:latin typeface="+mn-ea"/>
              </a:rPr>
              <a:t> </a:t>
            </a:r>
            <a:r>
              <a:rPr lang="en-US" altLang="zh-CN" sz="2200" dirty="0">
                <a:solidFill>
                  <a:srgbClr val="0070C0"/>
                </a:solidFill>
                <a:latin typeface="+mn-ea"/>
              </a:rPr>
              <a:t>[Bravyi-Vyalyi</a:t>
            </a:r>
            <a:r>
              <a:rPr lang="en-US" altLang="zh-CN" sz="2200" dirty="0">
                <a:latin typeface="+mn-ea"/>
              </a:rPr>
              <a:t>03</a:t>
            </a:r>
            <a:r>
              <a:rPr lang="en-US" altLang="zh-CN" sz="2200" dirty="0">
                <a:solidFill>
                  <a:srgbClr val="0070C0"/>
                </a:solidFill>
                <a:latin typeface="+mn-ea"/>
              </a:rPr>
              <a:t>]</a:t>
            </a:r>
            <a:r>
              <a:rPr lang="en-US" altLang="zh-CN" sz="2200" dirty="0">
                <a:solidFill>
                  <a:srgbClr val="FF0000"/>
                </a:solidFill>
                <a:latin typeface="+mn-ea"/>
              </a:rPr>
              <a:t> (constructive)</a:t>
            </a:r>
            <a:endParaRPr lang="en-US" altLang="zh-CN" sz="2200" dirty="0">
              <a:solidFill>
                <a:srgbClr val="0070C0"/>
              </a:solidFill>
              <a:latin typeface="+mn-ea"/>
            </a:endParaRPr>
          </a:p>
          <a:p>
            <a:r>
              <a:rPr lang="zh-CN" altLang="en-US" sz="2200" dirty="0">
                <a:solidFill>
                  <a:srgbClr val="C00000"/>
                </a:solidFill>
                <a:latin typeface="+mn-ea"/>
              </a:rPr>
              <a:t> </a:t>
            </a:r>
            <a:r>
              <a:rPr lang="en-US" altLang="zh-CN" sz="2200" dirty="0">
                <a:latin typeface="+mn-ea"/>
              </a:rPr>
              <a:t>3-local,</a:t>
            </a:r>
            <a:r>
              <a:rPr lang="zh-CN" altLang="en-US" sz="2200" dirty="0">
                <a:latin typeface="+mn-ea"/>
              </a:rPr>
              <a:t> </a:t>
            </a:r>
            <a:r>
              <a:rPr lang="en-US" altLang="zh-CN" sz="2200" b="1" dirty="0">
                <a:latin typeface="+mn-ea"/>
              </a:rPr>
              <a:t>qubits</a:t>
            </a:r>
            <a:r>
              <a:rPr lang="zh-CN" altLang="en-US" sz="2200" dirty="0">
                <a:latin typeface="+mn-ea"/>
              </a:rPr>
              <a:t> </a:t>
            </a:r>
            <a:r>
              <a:rPr lang="en-US" altLang="zh-CN" sz="2200" dirty="0">
                <a:latin typeface="+mn-ea"/>
              </a:rPr>
              <a:t>+</a:t>
            </a:r>
            <a:r>
              <a:rPr lang="zh-CN" altLang="en-US" sz="2200" dirty="0">
                <a:latin typeface="+mn-ea"/>
              </a:rPr>
              <a:t> </a:t>
            </a:r>
            <a:r>
              <a:rPr lang="en-US" altLang="zh-CN" sz="2200" b="1" dirty="0">
                <a:latin typeface="+mn-ea"/>
              </a:rPr>
              <a:t>qutrits</a:t>
            </a:r>
            <a:r>
              <a:rPr lang="zh-CN" altLang="en-US" sz="2200" dirty="0">
                <a:latin typeface="+mn-ea"/>
              </a:rPr>
              <a:t> </a:t>
            </a:r>
            <a:r>
              <a:rPr lang="en-US" altLang="zh-CN" sz="2200" dirty="0">
                <a:latin typeface="+mn-ea"/>
              </a:rPr>
              <a:t>(“Nearly</a:t>
            </a:r>
            <a:r>
              <a:rPr lang="zh-CN" altLang="en-US" sz="2200" dirty="0">
                <a:latin typeface="+mn-ea"/>
              </a:rPr>
              <a:t> </a:t>
            </a:r>
            <a:r>
              <a:rPr lang="en-US" altLang="zh-CN" sz="2200" dirty="0">
                <a:latin typeface="+mn-ea"/>
              </a:rPr>
              <a:t>Euclidean”)</a:t>
            </a:r>
            <a:r>
              <a:rPr lang="zh-CN" altLang="en-US" sz="2200" dirty="0">
                <a:latin typeface="+mn-ea"/>
              </a:rPr>
              <a:t> </a:t>
            </a:r>
            <a:r>
              <a:rPr lang="en-US" altLang="zh-CN" sz="2200" dirty="0">
                <a:solidFill>
                  <a:srgbClr val="0070C0"/>
                </a:solidFill>
                <a:latin typeface="+mn-ea"/>
              </a:rPr>
              <a:t>[Aharonov-Eldar</a:t>
            </a:r>
            <a:r>
              <a:rPr lang="en-US" altLang="zh-CN" sz="2200" dirty="0">
                <a:latin typeface="+mn-ea"/>
              </a:rPr>
              <a:t>11</a:t>
            </a:r>
            <a:r>
              <a:rPr lang="en-US" altLang="zh-CN" sz="2200" dirty="0">
                <a:solidFill>
                  <a:srgbClr val="0070C0"/>
                </a:solidFill>
                <a:latin typeface="+mn-ea"/>
              </a:rPr>
              <a:t>]</a:t>
            </a:r>
          </a:p>
          <a:p>
            <a:endParaRPr lang="en-US" altLang="zh-CN" sz="200" dirty="0">
              <a:latin typeface="+mn-ea"/>
            </a:endParaRPr>
          </a:p>
          <a:p>
            <a:r>
              <a:rPr lang="en-US" altLang="zh-CN" sz="2200" dirty="0">
                <a:highlight>
                  <a:srgbClr val="FFFF00"/>
                </a:highlight>
                <a:latin typeface="+mn-ea"/>
              </a:rPr>
              <a:t>4-local</a:t>
            </a:r>
            <a:r>
              <a:rPr lang="en-US" altLang="zh-CN" sz="2200" dirty="0">
                <a:latin typeface="+mn-ea"/>
              </a:rPr>
              <a:t>,</a:t>
            </a:r>
            <a:r>
              <a:rPr lang="zh-CN" altLang="en-US" sz="2200" dirty="0">
                <a:latin typeface="+mn-ea"/>
              </a:rPr>
              <a:t> </a:t>
            </a:r>
            <a:r>
              <a:rPr lang="en-US" altLang="zh-CN" sz="2200" dirty="0">
                <a:latin typeface="+mn-ea"/>
              </a:rPr>
              <a:t>2D,</a:t>
            </a:r>
            <a:r>
              <a:rPr lang="zh-CN" altLang="en-US" sz="2200" dirty="0">
                <a:latin typeface="+mn-ea"/>
              </a:rPr>
              <a:t> </a:t>
            </a:r>
            <a:r>
              <a:rPr lang="en-US" altLang="zh-CN" sz="2200" b="1" dirty="0">
                <a:latin typeface="+mn-ea"/>
              </a:rPr>
              <a:t>qubits</a:t>
            </a:r>
            <a:r>
              <a:rPr lang="zh-CN" altLang="en-US" sz="2200" dirty="0">
                <a:latin typeface="+mn-ea"/>
              </a:rPr>
              <a:t> </a:t>
            </a:r>
            <a:r>
              <a:rPr lang="en-US" altLang="zh-CN" sz="2200" dirty="0">
                <a:solidFill>
                  <a:srgbClr val="0070C0"/>
                </a:solidFill>
                <a:latin typeface="+mn-ea"/>
              </a:rPr>
              <a:t>[Schuch</a:t>
            </a:r>
            <a:r>
              <a:rPr lang="en-US" altLang="zh-CN" sz="2200" dirty="0">
                <a:latin typeface="+mn-ea"/>
              </a:rPr>
              <a:t>11</a:t>
            </a:r>
            <a:r>
              <a:rPr lang="en-US" altLang="zh-CN" sz="2200" dirty="0">
                <a:solidFill>
                  <a:srgbClr val="0070C0"/>
                </a:solidFill>
                <a:latin typeface="+mn-ea"/>
              </a:rPr>
              <a:t>]</a:t>
            </a:r>
            <a:r>
              <a:rPr lang="zh-CN" altLang="en-US" sz="2200" dirty="0">
                <a:solidFill>
                  <a:srgbClr val="0070C0"/>
                </a:solidFill>
                <a:latin typeface="+mn-ea"/>
              </a:rPr>
              <a:t> </a:t>
            </a:r>
            <a:endParaRPr lang="en-US" altLang="zh-CN" sz="2200" dirty="0">
              <a:solidFill>
                <a:srgbClr val="0070C0"/>
              </a:solidFill>
              <a:latin typeface="+mn-ea"/>
            </a:endParaRPr>
          </a:p>
          <a:p>
            <a:r>
              <a:rPr lang="en-US" altLang="zh-CN" sz="2200" dirty="0">
                <a:solidFill>
                  <a:srgbClr val="0070C0"/>
                </a:solidFill>
                <a:latin typeface="+mn-ea"/>
              </a:rPr>
              <a:t>[Aharonov-Kenneth-Vigdorovich</a:t>
            </a:r>
            <a:r>
              <a:rPr lang="en-US" altLang="zh-CN" sz="2200" dirty="0">
                <a:latin typeface="+mn-ea"/>
              </a:rPr>
              <a:t>18</a:t>
            </a:r>
            <a:r>
              <a:rPr lang="en-US" altLang="zh-CN" sz="2200" dirty="0">
                <a:solidFill>
                  <a:srgbClr val="0070C0"/>
                </a:solidFill>
                <a:latin typeface="+mn-ea"/>
              </a:rPr>
              <a:t>]</a:t>
            </a:r>
            <a:r>
              <a:rPr lang="zh-CN" altLang="en-US" sz="2200" dirty="0">
                <a:solidFill>
                  <a:srgbClr val="0070C0"/>
                </a:solidFill>
                <a:latin typeface="+mn-ea"/>
              </a:rPr>
              <a:t> </a:t>
            </a:r>
            <a:r>
              <a:rPr lang="en-US" altLang="zh-CN" sz="2200" dirty="0">
                <a:solidFill>
                  <a:srgbClr val="FF0000"/>
                </a:solidFill>
                <a:latin typeface="+mn-ea"/>
              </a:rPr>
              <a:t>(constructive)</a:t>
            </a:r>
          </a:p>
          <a:p>
            <a:r>
              <a:rPr lang="en-US" altLang="zh-CN" sz="2200" dirty="0">
                <a:highlight>
                  <a:srgbClr val="FFFF00"/>
                </a:highlight>
                <a:latin typeface="+mn-ea"/>
              </a:rPr>
              <a:t>4-local</a:t>
            </a:r>
            <a:r>
              <a:rPr lang="en-US" altLang="zh-CN" sz="2200" dirty="0">
                <a:latin typeface="+mn-ea"/>
              </a:rPr>
              <a:t>,</a:t>
            </a:r>
            <a:r>
              <a:rPr lang="zh-CN" altLang="en-US" sz="2200" dirty="0">
                <a:latin typeface="+mn-ea"/>
              </a:rPr>
              <a:t> </a:t>
            </a:r>
            <a:r>
              <a:rPr lang="en-US" altLang="zh-CN" sz="2200" dirty="0">
                <a:latin typeface="+mn-ea"/>
              </a:rPr>
              <a:t>2D,</a:t>
            </a:r>
            <a:r>
              <a:rPr lang="zh-CN" altLang="en-US" sz="2200" dirty="0">
                <a:latin typeface="+mn-ea"/>
              </a:rPr>
              <a:t> </a:t>
            </a:r>
            <a:r>
              <a:rPr lang="en-US" altLang="zh-CN" sz="2200" b="1" dirty="0">
                <a:latin typeface="+mn-ea"/>
              </a:rPr>
              <a:t>qutrits</a:t>
            </a:r>
            <a:r>
              <a:rPr lang="zh-CN" altLang="en-US" sz="2200" dirty="0">
                <a:latin typeface="+mn-ea"/>
              </a:rPr>
              <a:t> </a:t>
            </a:r>
            <a:r>
              <a:rPr lang="en-US" altLang="zh-CN" sz="2200" dirty="0">
                <a:solidFill>
                  <a:srgbClr val="0070C0"/>
                </a:solidFill>
                <a:latin typeface="+mn-ea"/>
              </a:rPr>
              <a:t>[Irani-Jiang</a:t>
            </a:r>
            <a:r>
              <a:rPr lang="en-US" altLang="zh-CN" sz="2200" dirty="0">
                <a:latin typeface="+mn-ea"/>
              </a:rPr>
              <a:t>23</a:t>
            </a:r>
            <a:r>
              <a:rPr lang="en-US" altLang="zh-CN" sz="2200" dirty="0">
                <a:solidFill>
                  <a:srgbClr val="0070C0"/>
                </a:solidFill>
                <a:latin typeface="+mn-ea"/>
              </a:rPr>
              <a:t>]</a:t>
            </a:r>
          </a:p>
          <a:p>
            <a:endParaRPr lang="en-US" altLang="zh-CN" sz="200" dirty="0">
              <a:solidFill>
                <a:srgbClr val="0432FF"/>
              </a:solidFill>
              <a:latin typeface="+mn-ea"/>
            </a:endParaRPr>
          </a:p>
          <a:p>
            <a:r>
              <a:rPr lang="en-US" altLang="zh-CN" sz="2200" dirty="0">
                <a:latin typeface="+mn-ea"/>
              </a:rPr>
              <a:t>Factorized,</a:t>
            </a:r>
            <a:r>
              <a:rPr lang="zh-CN" altLang="en-US" sz="2200" dirty="0">
                <a:latin typeface="+mn-ea"/>
              </a:rPr>
              <a:t> </a:t>
            </a:r>
            <a:r>
              <a:rPr lang="en-US" altLang="zh-CN" sz="2200" b="1" dirty="0">
                <a:latin typeface="+mn-ea"/>
              </a:rPr>
              <a:t>qubits</a:t>
            </a:r>
            <a:r>
              <a:rPr lang="en-US" altLang="zh-CN" sz="2200" dirty="0">
                <a:latin typeface="+mn-ea"/>
              </a:rPr>
              <a:t>,</a:t>
            </a:r>
            <a:r>
              <a:rPr lang="zh-CN" altLang="en-US" sz="2200" dirty="0">
                <a:latin typeface="+mn-ea"/>
              </a:rPr>
              <a:t> </a:t>
            </a:r>
            <a:r>
              <a:rPr lang="en-US" altLang="zh-CN" sz="2200" dirty="0">
                <a:solidFill>
                  <a:srgbClr val="0070C0"/>
                </a:solidFill>
                <a:latin typeface="+mn-ea"/>
              </a:rPr>
              <a:t>[Bravyi-Vyalyi</a:t>
            </a:r>
            <a:r>
              <a:rPr lang="en-US" altLang="zh-CN" sz="2200" dirty="0">
                <a:latin typeface="+mn-ea"/>
              </a:rPr>
              <a:t>03</a:t>
            </a:r>
            <a:r>
              <a:rPr lang="en-US" altLang="zh-CN" sz="2200" dirty="0">
                <a:solidFill>
                  <a:srgbClr val="0070C0"/>
                </a:solidFill>
                <a:latin typeface="+mn-ea"/>
              </a:rPr>
              <a:t>]</a:t>
            </a:r>
            <a:r>
              <a:rPr lang="zh-CN" altLang="en-US" sz="2200" dirty="0">
                <a:solidFill>
                  <a:srgbClr val="0070C0"/>
                </a:solidFill>
                <a:latin typeface="+mn-ea"/>
              </a:rPr>
              <a:t> </a:t>
            </a:r>
            <a:endParaRPr lang="en-US" altLang="zh-CN" sz="2200" dirty="0">
              <a:solidFill>
                <a:srgbClr val="0070C0"/>
              </a:solidFill>
              <a:latin typeface="+mn-ea"/>
            </a:endParaRPr>
          </a:p>
          <a:p>
            <a:r>
              <a:rPr lang="en-US" altLang="zh-CN" sz="2200" dirty="0">
                <a:latin typeface="+mn-ea"/>
              </a:rPr>
              <a:t>Factorized-2D,</a:t>
            </a:r>
            <a:r>
              <a:rPr lang="zh-CN" altLang="en-US" sz="2200" dirty="0">
                <a:latin typeface="+mn-ea"/>
              </a:rPr>
              <a:t> </a:t>
            </a:r>
            <a:r>
              <a:rPr lang="en-US" altLang="zh-CN" sz="2200" b="1" dirty="0" err="1">
                <a:latin typeface="+mn-ea"/>
              </a:rPr>
              <a:t>qudits</a:t>
            </a:r>
            <a:r>
              <a:rPr lang="en-US" altLang="zh-CN" sz="2200" dirty="0">
                <a:latin typeface="+mn-ea"/>
              </a:rPr>
              <a:t>,</a:t>
            </a:r>
            <a:r>
              <a:rPr lang="zh-CN" altLang="en-US" sz="2200" dirty="0">
                <a:latin typeface="+mn-ea"/>
              </a:rPr>
              <a:t> </a:t>
            </a:r>
            <a:r>
              <a:rPr lang="en-US" altLang="zh-CN" sz="2200" dirty="0">
                <a:solidFill>
                  <a:srgbClr val="0070C0"/>
                </a:solidFill>
                <a:latin typeface="+mn-ea"/>
              </a:rPr>
              <a:t>[Irani-Jiang</a:t>
            </a:r>
            <a:r>
              <a:rPr lang="en-US" altLang="zh-CN" sz="2200" dirty="0">
                <a:latin typeface="+mn-ea"/>
              </a:rPr>
              <a:t>23</a:t>
            </a:r>
            <a:r>
              <a:rPr lang="en-US" altLang="zh-CN" sz="2200" dirty="0">
                <a:solidFill>
                  <a:srgbClr val="0070C0"/>
                </a:solidFill>
                <a:latin typeface="+mn-ea"/>
              </a:rPr>
              <a:t>]</a:t>
            </a:r>
            <a:r>
              <a:rPr lang="zh-CN" altLang="en-US" sz="2200" dirty="0">
                <a:solidFill>
                  <a:srgbClr val="0070C0"/>
                </a:solidFill>
                <a:latin typeface="+mn-ea"/>
              </a:rPr>
              <a:t> </a:t>
            </a:r>
            <a:r>
              <a:rPr lang="en-US" altLang="zh-CN" sz="2200" dirty="0">
                <a:solidFill>
                  <a:srgbClr val="FF0000"/>
                </a:solidFill>
                <a:latin typeface="+mn-ea"/>
              </a:rPr>
              <a:t>(constructive)</a:t>
            </a:r>
          </a:p>
          <a:p>
            <a:endParaRPr lang="en-US" altLang="zh-CN" sz="2200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EFE675-DEA6-D183-2A5C-BCB6763519AC}"/>
              </a:ext>
            </a:extLst>
          </p:cNvPr>
          <p:cNvSpPr txBox="1"/>
          <p:nvPr/>
        </p:nvSpPr>
        <p:spPr>
          <a:xfrm>
            <a:off x="7357769" y="3044279"/>
            <a:ext cx="3175193" cy="769441"/>
          </a:xfrm>
          <a:prstGeom prst="rect">
            <a:avLst/>
          </a:prstGeom>
          <a:noFill/>
          <a:ln>
            <a:solidFill>
              <a:srgbClr val="0432FF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200" dirty="0">
                <a:solidFill>
                  <a:srgbClr val="0432FF"/>
                </a:solidFill>
              </a:rPr>
              <a:t>“Quantum”</a:t>
            </a:r>
          </a:p>
          <a:p>
            <a:r>
              <a:rPr lang="en-US" altLang="zh-CN" sz="2200" b="1" dirty="0">
                <a:solidFill>
                  <a:srgbClr val="0432FF"/>
                </a:solidFill>
                <a:highlight>
                  <a:srgbClr val="FFFF00"/>
                </a:highlight>
              </a:rPr>
              <a:t>No</a:t>
            </a:r>
            <a:r>
              <a:rPr lang="zh-CN" altLang="en-US" sz="2200" dirty="0">
                <a:solidFill>
                  <a:srgbClr val="0432FF"/>
                </a:solidFill>
              </a:rPr>
              <a:t> </a:t>
            </a:r>
            <a:r>
              <a:rPr lang="en-US" altLang="zh-CN" sz="2200" dirty="0">
                <a:solidFill>
                  <a:srgbClr val="0432FF"/>
                </a:solidFill>
              </a:rPr>
              <a:t>trivial</a:t>
            </a:r>
            <a:r>
              <a:rPr lang="zh-CN" altLang="en-US" sz="2200" dirty="0">
                <a:solidFill>
                  <a:srgbClr val="0432FF"/>
                </a:solidFill>
              </a:rPr>
              <a:t> </a:t>
            </a:r>
            <a:r>
              <a:rPr lang="en-US" altLang="zh-CN" sz="2200" dirty="0">
                <a:solidFill>
                  <a:srgbClr val="0432FF"/>
                </a:solidFill>
              </a:rPr>
              <a:t>ground</a:t>
            </a:r>
            <a:r>
              <a:rPr lang="zh-CN" altLang="en-US" sz="2200" dirty="0">
                <a:solidFill>
                  <a:srgbClr val="0432FF"/>
                </a:solidFill>
              </a:rPr>
              <a:t> </a:t>
            </a:r>
            <a:r>
              <a:rPr lang="en-US" altLang="zh-CN" sz="2200" dirty="0">
                <a:solidFill>
                  <a:srgbClr val="0432FF"/>
                </a:solidFill>
              </a:rPr>
              <a:t>state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FD6499-4CB4-AF78-A88C-67C6F499B30D}"/>
              </a:ext>
            </a:extLst>
          </p:cNvPr>
          <p:cNvSpPr txBox="1">
            <a:spLocks/>
          </p:cNvSpPr>
          <p:nvPr/>
        </p:nvSpPr>
        <p:spPr>
          <a:xfrm>
            <a:off x="930798" y="5208608"/>
            <a:ext cx="5369037" cy="384721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dirty="0">
                <a:latin typeface="Aptos" panose="020B0004020202020204" pitchFamily="34" charset="0"/>
              </a:rPr>
              <a:t>Is</a:t>
            </a:r>
            <a:r>
              <a:rPr lang="zh-CN" altLang="en-US" dirty="0">
                <a:latin typeface="Aptos" panose="020B0004020202020204" pitchFamily="34" charset="0"/>
              </a:rPr>
              <a:t> </a:t>
            </a:r>
            <a:r>
              <a:rPr lang="en-US" altLang="zh-CN" dirty="0">
                <a:solidFill>
                  <a:srgbClr val="0432FF"/>
                </a:solidFill>
                <a:latin typeface="Aptos" panose="020B0004020202020204" pitchFamily="34" charset="0"/>
              </a:rPr>
              <a:t>CLHP</a:t>
            </a:r>
            <a:r>
              <a:rPr lang="zh-CN" altLang="en-US" dirty="0">
                <a:solidFill>
                  <a:srgbClr val="0432FF"/>
                </a:solidFill>
                <a:latin typeface="Aptos" panose="020B0004020202020204" pitchFamily="34" charset="0"/>
              </a:rPr>
              <a:t> </a:t>
            </a:r>
            <a:r>
              <a:rPr lang="en-US" altLang="zh-CN" dirty="0">
                <a:latin typeface="Aptos" panose="020B0004020202020204" pitchFamily="34" charset="0"/>
              </a:rPr>
              <a:t>in</a:t>
            </a:r>
            <a:r>
              <a:rPr lang="zh-CN" altLang="en-US" dirty="0">
                <a:solidFill>
                  <a:srgbClr val="0432FF"/>
                </a:solidFill>
                <a:latin typeface="Aptos" panose="020B0004020202020204" pitchFamily="34" charset="0"/>
              </a:rPr>
              <a:t> </a:t>
            </a:r>
            <a:r>
              <a:rPr lang="en-US" altLang="zh-CN" dirty="0">
                <a:solidFill>
                  <a:srgbClr val="FF0000"/>
                </a:solidFill>
                <a:latin typeface="Aptos" panose="020B0004020202020204" pitchFamily="34" charset="0"/>
              </a:rPr>
              <a:t>NP</a:t>
            </a:r>
            <a:r>
              <a:rPr lang="en-US" altLang="zh-CN" dirty="0">
                <a:solidFill>
                  <a:srgbClr val="0432FF"/>
                </a:solidFill>
                <a:latin typeface="Aptos" panose="020B0004020202020204" pitchFamily="34" charset="0"/>
              </a:rPr>
              <a:t>?</a:t>
            </a:r>
            <a:r>
              <a:rPr lang="zh-CN" altLang="en-US" dirty="0">
                <a:solidFill>
                  <a:srgbClr val="0432FF"/>
                </a:solidFill>
                <a:latin typeface="Aptos" panose="020B0004020202020204" pitchFamily="34" charset="0"/>
              </a:rPr>
              <a:t> </a:t>
            </a:r>
            <a:r>
              <a:rPr lang="en-US" altLang="zh-CN" dirty="0">
                <a:solidFill>
                  <a:srgbClr val="0432FF"/>
                </a:solidFill>
                <a:latin typeface="Aptos" panose="020B0004020202020204" pitchFamily="34" charset="0"/>
              </a:rPr>
              <a:t>QCMA?</a:t>
            </a:r>
            <a:r>
              <a:rPr lang="zh-CN" altLang="en-US" dirty="0">
                <a:solidFill>
                  <a:srgbClr val="0432FF"/>
                </a:solidFill>
                <a:latin typeface="Aptos" panose="020B0004020202020204" pitchFamily="34" charset="0"/>
              </a:rPr>
              <a:t> </a:t>
            </a:r>
            <a:r>
              <a:rPr lang="en-US" altLang="zh-CN" dirty="0">
                <a:solidFill>
                  <a:srgbClr val="0432FF"/>
                </a:solidFill>
                <a:latin typeface="Aptos" panose="020B0004020202020204" pitchFamily="34" charset="0"/>
              </a:rPr>
              <a:t>QMA?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DBC892D-8682-2B59-BC33-7FEEDB1C8110}"/>
              </a:ext>
            </a:extLst>
          </p:cNvPr>
          <p:cNvSpPr txBox="1">
            <a:spLocks/>
          </p:cNvSpPr>
          <p:nvPr/>
        </p:nvSpPr>
        <p:spPr>
          <a:xfrm>
            <a:off x="931828" y="5608843"/>
            <a:ext cx="5581111" cy="38472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dirty="0">
                <a:solidFill>
                  <a:srgbClr val="0070C0"/>
                </a:solidFill>
                <a:latin typeface="Aptos" panose="020B0004020202020204" pitchFamily="34" charset="0"/>
              </a:rPr>
              <a:t>Tool</a:t>
            </a:r>
            <a:r>
              <a:rPr lang="zh-CN" altLang="en-US" dirty="0">
                <a:solidFill>
                  <a:srgbClr val="0070C0"/>
                </a:solidFill>
                <a:latin typeface="Aptos" panose="020B0004020202020204" pitchFamily="34" charset="0"/>
              </a:rPr>
              <a:t> </a:t>
            </a:r>
            <a:r>
              <a:rPr lang="en-US" altLang="zh-CN" dirty="0">
                <a:solidFill>
                  <a:srgbClr val="0070C0"/>
                </a:solidFill>
                <a:latin typeface="Aptos" panose="020B0004020202020204" pitchFamily="34" charset="0"/>
              </a:rPr>
              <a:t>box</a:t>
            </a:r>
            <a:r>
              <a:rPr lang="zh-CN" altLang="en-US" dirty="0">
                <a:solidFill>
                  <a:srgbClr val="0070C0"/>
                </a:solidFill>
                <a:latin typeface="Aptos" panose="020B0004020202020204" pitchFamily="34" charset="0"/>
              </a:rPr>
              <a:t> </a:t>
            </a:r>
            <a:r>
              <a:rPr lang="en-US" altLang="zh-CN" dirty="0">
                <a:latin typeface="Aptos" panose="020B0004020202020204" pitchFamily="34" charset="0"/>
              </a:rPr>
              <a:t>&amp;</a:t>
            </a:r>
            <a:r>
              <a:rPr lang="zh-CN" altLang="en-US" dirty="0">
                <a:latin typeface="Aptos" panose="020B0004020202020204" pitchFamily="34" charset="0"/>
              </a:rPr>
              <a:t> </a:t>
            </a:r>
            <a:r>
              <a:rPr lang="en-US" altLang="zh-CN" dirty="0">
                <a:solidFill>
                  <a:srgbClr val="0070C0"/>
                </a:solidFill>
                <a:latin typeface="Aptos" panose="020B0004020202020204" pitchFamily="34" charset="0"/>
              </a:rPr>
              <a:t>Technical</a:t>
            </a:r>
            <a:r>
              <a:rPr lang="zh-CN" altLang="en-US" dirty="0">
                <a:solidFill>
                  <a:srgbClr val="0070C0"/>
                </a:solidFill>
                <a:latin typeface="Aptos" panose="020B0004020202020204" pitchFamily="34" charset="0"/>
              </a:rPr>
              <a:t> </a:t>
            </a:r>
            <a:r>
              <a:rPr lang="en-US" altLang="zh-CN" dirty="0">
                <a:solidFill>
                  <a:srgbClr val="0070C0"/>
                </a:solidFill>
                <a:latin typeface="Aptos" panose="020B0004020202020204" pitchFamily="34" charset="0"/>
              </a:rPr>
              <a:t>challenges</a:t>
            </a:r>
            <a:r>
              <a:rPr lang="en-US" altLang="zh-CN" dirty="0">
                <a:latin typeface="Aptos" panose="020B0004020202020204" pitchFamily="34" charset="0"/>
              </a:rPr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97893F-B491-D358-0B9E-C70167F469E9}"/>
              </a:ext>
            </a:extLst>
          </p:cNvPr>
          <p:cNvSpPr txBox="1"/>
          <p:nvPr/>
        </p:nvSpPr>
        <p:spPr>
          <a:xfrm>
            <a:off x="7357769" y="1551813"/>
            <a:ext cx="2739083" cy="769441"/>
          </a:xfrm>
          <a:prstGeom prst="rect">
            <a:avLst/>
          </a:prstGeom>
          <a:noFill/>
          <a:ln>
            <a:solidFill>
              <a:srgbClr val="0432FF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200">
                <a:solidFill>
                  <a:srgbClr val="0432FF"/>
                </a:solidFill>
              </a:rPr>
              <a:t>“Classical”</a:t>
            </a:r>
          </a:p>
          <a:p>
            <a:r>
              <a:rPr lang="en-US" altLang="zh-CN" sz="2200">
                <a:solidFill>
                  <a:srgbClr val="0432FF"/>
                </a:solidFill>
              </a:rPr>
              <a:t>Trivial</a:t>
            </a:r>
            <a:r>
              <a:rPr lang="zh-CN" altLang="en-US" sz="2200">
                <a:solidFill>
                  <a:srgbClr val="0432FF"/>
                </a:solidFill>
              </a:rPr>
              <a:t> </a:t>
            </a:r>
            <a:r>
              <a:rPr lang="en-US" altLang="zh-CN" sz="2200">
                <a:solidFill>
                  <a:srgbClr val="0432FF"/>
                </a:solidFill>
              </a:rPr>
              <a:t>ground</a:t>
            </a:r>
            <a:r>
              <a:rPr lang="zh-CN" altLang="en-US" sz="2200">
                <a:solidFill>
                  <a:srgbClr val="0432FF"/>
                </a:solidFill>
              </a:rPr>
              <a:t> </a:t>
            </a:r>
            <a:r>
              <a:rPr lang="en-US" altLang="zh-CN" sz="2200">
                <a:solidFill>
                  <a:srgbClr val="0432FF"/>
                </a:solidFill>
              </a:rPr>
              <a:t>state</a:t>
            </a:r>
            <a:endParaRPr lang="en-US" altLang="zh-CN" sz="2200" dirty="0">
              <a:solidFill>
                <a:srgbClr val="0432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86004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6338B0-7F4A-8641-AEB6-88E98DBCCD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Toolbox</a:t>
            </a:r>
            <a:r>
              <a:rPr lang="zh-CN" altLang="en-US" dirty="0"/>
              <a:t> </a:t>
            </a:r>
            <a:r>
              <a:rPr lang="en-US" altLang="zh-CN" dirty="0"/>
              <a:t>covered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talk</a:t>
            </a:r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135E407-DBBF-5B69-F5E6-61EAA7B320E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CN" sz="2400" dirty="0">
                    <a:solidFill>
                      <a:srgbClr val="0070C0"/>
                    </a:solidFill>
                    <a:latin typeface="Aptos" panose="020B0004020202020204" pitchFamily="34" charset="0"/>
                  </a:rPr>
                  <a:t>[Bravyi-Vyalyi</a:t>
                </a:r>
                <a:r>
                  <a:rPr lang="en-US" altLang="zh-CN" sz="2400" dirty="0">
                    <a:latin typeface="Aptos" panose="020B0004020202020204" pitchFamily="34" charset="0"/>
                  </a:rPr>
                  <a:t>03</a:t>
                </a:r>
                <a:r>
                  <a:rPr lang="en-US" altLang="zh-CN" sz="2400" dirty="0">
                    <a:solidFill>
                      <a:srgbClr val="0070C0"/>
                    </a:solidFill>
                    <a:latin typeface="Aptos" panose="020B0004020202020204" pitchFamily="34" charset="0"/>
                  </a:rPr>
                  <a:t>]</a:t>
                </a:r>
                <a:r>
                  <a:rPr lang="zh-CN" altLang="en-US" sz="2400" dirty="0">
                    <a:solidFill>
                      <a:srgbClr val="0070C0"/>
                    </a:solidFill>
                    <a:latin typeface="Aptos" panose="020B0004020202020204" pitchFamily="34" charset="0"/>
                  </a:rPr>
                  <a:t>  </a:t>
                </a:r>
                <a:endParaRPr lang="en-US" altLang="zh-CN" sz="2400" dirty="0">
                  <a:solidFill>
                    <a:srgbClr val="0070C0"/>
                  </a:solidFill>
                  <a:latin typeface="Aptos" panose="020B0004020202020204" pitchFamily="34" charset="0"/>
                </a:endParaRPr>
              </a:p>
              <a:p>
                <a:r>
                  <a:rPr lang="en-US" altLang="zh-CN" sz="2400" dirty="0">
                    <a:latin typeface="Aptos" panose="020B0004020202020204" pitchFamily="34" charset="0"/>
                  </a:rPr>
                  <a:t>Structure</a:t>
                </a:r>
                <a:r>
                  <a:rPr lang="zh-CN" altLang="en-US" sz="2400" dirty="0">
                    <a:latin typeface="Aptos" panose="020B0004020202020204" pitchFamily="34" charset="0"/>
                  </a:rPr>
                  <a:t> </a:t>
                </a:r>
                <a:r>
                  <a:rPr lang="en-US" altLang="zh-CN" sz="2400" dirty="0">
                    <a:latin typeface="Aptos" panose="020B0004020202020204" pitchFamily="34" charset="0"/>
                  </a:rPr>
                  <a:t>Lemma</a:t>
                </a:r>
                <a:r>
                  <a:rPr lang="zh-CN" altLang="en-US" sz="2400" dirty="0">
                    <a:latin typeface="Aptos" panose="020B0004020202020204" pitchFamily="34" charset="0"/>
                  </a:rPr>
                  <a:t> </a:t>
                </a:r>
                <a:r>
                  <a:rPr lang="en-US" altLang="zh-CN" sz="2400" dirty="0">
                    <a:latin typeface="Aptos" panose="020B0004020202020204" pitchFamily="34" charset="0"/>
                  </a:rPr>
                  <a:t>:</a:t>
                </a:r>
                <a:r>
                  <a:rPr lang="zh-CN" altLang="en-US" sz="2400" dirty="0">
                    <a:latin typeface="Aptos" panose="020B0004020202020204" pitchFamily="34" charset="0"/>
                  </a:rPr>
                  <a:t> </a:t>
                </a:r>
                <a:r>
                  <a:rPr lang="en-US" altLang="zh-CN" sz="2400" dirty="0">
                    <a:solidFill>
                      <a:srgbClr val="0432FF"/>
                    </a:solidFill>
                    <a:latin typeface="Aptos" panose="020B0004020202020204" pitchFamily="34" charset="0"/>
                  </a:rPr>
                  <a:t>2-local</a:t>
                </a:r>
                <a:r>
                  <a:rPr lang="zh-CN" altLang="en-US" sz="2400" dirty="0">
                    <a:solidFill>
                      <a:srgbClr val="0432FF"/>
                    </a:solidFill>
                    <a:latin typeface="Aptos" panose="020B0004020202020204" pitchFamily="34" charset="0"/>
                  </a:rPr>
                  <a:t> </a:t>
                </a:r>
                <a:r>
                  <a:rPr lang="en-US" altLang="zh-CN" sz="2400" dirty="0">
                    <a:solidFill>
                      <a:srgbClr val="0432FF"/>
                    </a:solidFill>
                    <a:latin typeface="Aptos" panose="020B0004020202020204" pitchFamily="34" charset="0"/>
                  </a:rPr>
                  <a:t>commuting</a:t>
                </a:r>
                <a:r>
                  <a:rPr lang="zh-CN" altLang="en-US" sz="2400" dirty="0">
                    <a:solidFill>
                      <a:srgbClr val="0432FF"/>
                    </a:solidFill>
                    <a:latin typeface="Aptos" panose="020B00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rgbClr val="0432FF"/>
                        </a:solidFill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zh-CN" altLang="en-US" sz="2400" dirty="0">
                    <a:solidFill>
                      <a:srgbClr val="0432FF"/>
                    </a:solidFill>
                    <a:latin typeface="Aptos" panose="020B0004020202020204" pitchFamily="34" charset="0"/>
                  </a:rPr>
                  <a:t> </a:t>
                </a:r>
                <a:r>
                  <a:rPr lang="en-US" altLang="zh-CN" sz="2400" u="sng" dirty="0">
                    <a:solidFill>
                      <a:srgbClr val="0432FF"/>
                    </a:solidFill>
                    <a:latin typeface="Aptos" panose="020B0004020202020204" pitchFamily="34" charset="0"/>
                  </a:rPr>
                  <a:t>Decoupling</a:t>
                </a:r>
                <a:r>
                  <a:rPr lang="zh-CN" altLang="en-US" sz="2400" dirty="0">
                    <a:solidFill>
                      <a:srgbClr val="0432FF"/>
                    </a:solidFill>
                    <a:latin typeface="Aptos" panose="020B0004020202020204" pitchFamily="34" charset="0"/>
                  </a:rPr>
                  <a:t>  </a:t>
                </a:r>
                <a:r>
                  <a:rPr lang="en-US" altLang="zh-CN" sz="2400" dirty="0">
                    <a:solidFill>
                      <a:srgbClr val="FF0000"/>
                    </a:solidFill>
                    <a:latin typeface="Aptos" panose="020B0004020202020204" pitchFamily="34" charset="0"/>
                  </a:rPr>
                  <a:t>(5</a:t>
                </a:r>
                <a:r>
                  <a:rPr lang="zh-CN" altLang="en-US" sz="2400" dirty="0">
                    <a:solidFill>
                      <a:srgbClr val="FF0000"/>
                    </a:solidFill>
                    <a:latin typeface="Aptos" panose="020B0004020202020204" pitchFamily="34" charset="0"/>
                  </a:rPr>
                  <a:t> </a:t>
                </a:r>
                <a:r>
                  <a:rPr lang="en-US" altLang="zh-CN" sz="2400" dirty="0">
                    <a:solidFill>
                      <a:srgbClr val="FF0000"/>
                    </a:solidFill>
                    <a:latin typeface="Aptos" panose="020B0004020202020204" pitchFamily="34" charset="0"/>
                  </a:rPr>
                  <a:t>mins)</a:t>
                </a:r>
              </a:p>
              <a:p>
                <a:pPr marL="0" indent="0">
                  <a:buNone/>
                </a:pPr>
                <a:endParaRPr lang="en-US" altLang="zh-CN" sz="2400" dirty="0">
                  <a:solidFill>
                    <a:srgbClr val="FF0000"/>
                  </a:solidFill>
                  <a:latin typeface="Aptos" panose="020B0004020202020204" pitchFamily="34" charset="0"/>
                </a:endParaRPr>
              </a:p>
              <a:p>
                <a:r>
                  <a:rPr lang="en-US" altLang="zh-CN" sz="2400" dirty="0">
                    <a:solidFill>
                      <a:srgbClr val="0070C0"/>
                    </a:solidFill>
                    <a:latin typeface="Aptos" panose="020B0004020202020204" pitchFamily="34" charset="0"/>
                  </a:rPr>
                  <a:t>[Schuch</a:t>
                </a:r>
                <a:r>
                  <a:rPr lang="en-US" altLang="zh-CN" sz="2400" dirty="0">
                    <a:latin typeface="Aptos" panose="020B0004020202020204" pitchFamily="34" charset="0"/>
                  </a:rPr>
                  <a:t>11</a:t>
                </a:r>
                <a:r>
                  <a:rPr lang="en-US" altLang="zh-CN" sz="2400" dirty="0">
                    <a:solidFill>
                      <a:srgbClr val="0070C0"/>
                    </a:solidFill>
                    <a:latin typeface="Aptos" panose="020B0004020202020204" pitchFamily="34" charset="0"/>
                  </a:rPr>
                  <a:t>]</a:t>
                </a:r>
              </a:p>
              <a:p>
                <a:r>
                  <a:rPr lang="en-US" altLang="zh-CN" sz="2400" dirty="0">
                    <a:latin typeface="Aptos" panose="020B0004020202020204" pitchFamily="34" charset="0"/>
                  </a:rPr>
                  <a:t>Transform</a:t>
                </a:r>
                <a:r>
                  <a:rPr lang="zh-CN" altLang="en-US" sz="2400" dirty="0">
                    <a:latin typeface="Aptos" panose="020B0004020202020204" pitchFamily="34" charset="0"/>
                  </a:rPr>
                  <a:t> </a:t>
                </a:r>
                <a:r>
                  <a:rPr lang="en-US" altLang="zh-CN" sz="2400" dirty="0">
                    <a:latin typeface="Aptos" panose="020B0004020202020204" pitchFamily="34" charset="0"/>
                  </a:rPr>
                  <a:t>CLHP-2D</a:t>
                </a:r>
                <a:r>
                  <a:rPr lang="zh-CN" altLang="en-US" sz="2400" dirty="0">
                    <a:latin typeface="Aptos" panose="020B0004020202020204" pitchFamily="34" charset="0"/>
                  </a:rPr>
                  <a:t> </a:t>
                </a:r>
                <a:r>
                  <a:rPr lang="en-US" altLang="zh-CN" sz="2400" dirty="0">
                    <a:latin typeface="Aptos" panose="020B0004020202020204" pitchFamily="34" charset="0"/>
                  </a:rPr>
                  <a:t>to</a:t>
                </a:r>
                <a:r>
                  <a:rPr lang="zh-CN" altLang="en-US" sz="2400" dirty="0">
                    <a:latin typeface="Aptos" panose="020B0004020202020204" pitchFamily="34" charset="0"/>
                  </a:rPr>
                  <a:t> </a:t>
                </a:r>
                <a:r>
                  <a:rPr lang="en-US" altLang="zh-CN" sz="2400" dirty="0">
                    <a:solidFill>
                      <a:srgbClr val="0432FF"/>
                    </a:solidFill>
                    <a:latin typeface="Aptos" panose="020B0004020202020204" pitchFamily="34" charset="0"/>
                  </a:rPr>
                  <a:t>computing</a:t>
                </a:r>
                <a:r>
                  <a:rPr lang="zh-CN" altLang="en-US" sz="2400" dirty="0">
                    <a:solidFill>
                      <a:srgbClr val="0432FF"/>
                    </a:solidFill>
                    <a:latin typeface="Aptos" panose="020B0004020202020204" pitchFamily="34" charset="0"/>
                  </a:rPr>
                  <a:t> </a:t>
                </a:r>
                <a:r>
                  <a:rPr lang="en-US" altLang="zh-CN" sz="2400" u="sng" dirty="0">
                    <a:solidFill>
                      <a:srgbClr val="0432FF"/>
                    </a:solidFill>
                    <a:latin typeface="Aptos" panose="020B0004020202020204" pitchFamily="34" charset="0"/>
                  </a:rPr>
                  <a:t>trace.</a:t>
                </a:r>
                <a:r>
                  <a:rPr lang="zh-CN" altLang="en-US" sz="2400" u="sng" dirty="0">
                    <a:solidFill>
                      <a:srgbClr val="0432FF"/>
                    </a:solidFill>
                    <a:latin typeface="Aptos" panose="020B0004020202020204" pitchFamily="34" charset="0"/>
                  </a:rPr>
                  <a:t> </a:t>
                </a:r>
                <a:r>
                  <a:rPr lang="zh-CN" altLang="en-US" sz="2400" u="sng" dirty="0">
                    <a:solidFill>
                      <a:srgbClr val="FF0000"/>
                    </a:solidFill>
                    <a:latin typeface="Aptos" panose="020B0004020202020204" pitchFamily="34" charset="0"/>
                  </a:rPr>
                  <a:t> </a:t>
                </a:r>
                <a:r>
                  <a:rPr lang="en-US" altLang="zh-CN" sz="2400" u="sng">
                    <a:solidFill>
                      <a:srgbClr val="FF0000"/>
                    </a:solidFill>
                    <a:latin typeface="Aptos" panose="020B0004020202020204" pitchFamily="34" charset="0"/>
                  </a:rPr>
                  <a:t>(10-15</a:t>
                </a:r>
                <a:r>
                  <a:rPr lang="zh-CN" altLang="en-US" sz="2400" u="sng" dirty="0">
                    <a:solidFill>
                      <a:srgbClr val="FF0000"/>
                    </a:solidFill>
                    <a:latin typeface="Aptos" panose="020B0004020202020204" pitchFamily="34" charset="0"/>
                  </a:rPr>
                  <a:t> </a:t>
                </a:r>
                <a:r>
                  <a:rPr lang="en-US" altLang="zh-CN" sz="2400" u="sng" dirty="0">
                    <a:solidFill>
                      <a:srgbClr val="FF0000"/>
                    </a:solidFill>
                    <a:latin typeface="Aptos" panose="020B0004020202020204" pitchFamily="34" charset="0"/>
                  </a:rPr>
                  <a:t>mins)</a:t>
                </a:r>
              </a:p>
              <a:p>
                <a:endParaRPr lang="en-US" altLang="zh-CN" sz="2400" dirty="0">
                  <a:solidFill>
                    <a:srgbClr val="FF0000"/>
                  </a:solidFill>
                  <a:latin typeface="Aptos" panose="020B0004020202020204" pitchFamily="34" charset="0"/>
                </a:endParaRPr>
              </a:p>
              <a:p>
                <a:r>
                  <a:rPr lang="en-US" altLang="zh-CN" sz="2400" dirty="0">
                    <a:solidFill>
                      <a:srgbClr val="0070C0"/>
                    </a:solidFill>
                    <a:latin typeface="Aptos" panose="020B0004020202020204" pitchFamily="34" charset="0"/>
                  </a:rPr>
                  <a:t>[Irani-Jiang</a:t>
                </a:r>
                <a:r>
                  <a:rPr lang="en-US" altLang="zh-CN" sz="2400" dirty="0">
                    <a:latin typeface="Aptos" panose="020B0004020202020204" pitchFamily="34" charset="0"/>
                  </a:rPr>
                  <a:t>23</a:t>
                </a:r>
                <a:r>
                  <a:rPr lang="en-US" altLang="zh-CN" sz="2400" dirty="0">
                    <a:solidFill>
                      <a:srgbClr val="0070C0"/>
                    </a:solidFill>
                    <a:latin typeface="Aptos" panose="020B0004020202020204" pitchFamily="34" charset="0"/>
                  </a:rPr>
                  <a:t>]</a:t>
                </a:r>
              </a:p>
              <a:p>
                <a:r>
                  <a:rPr lang="en-US" altLang="zh-CN" sz="2400" dirty="0">
                    <a:solidFill>
                      <a:srgbClr val="0432FF"/>
                    </a:solidFill>
                    <a:latin typeface="Aptos" panose="020B0004020202020204" pitchFamily="34" charset="0"/>
                  </a:rPr>
                  <a:t>Non-constructive</a:t>
                </a:r>
                <a:r>
                  <a:rPr lang="zh-CN" altLang="en-US" sz="2400" dirty="0">
                    <a:solidFill>
                      <a:srgbClr val="0432FF"/>
                    </a:solidFill>
                    <a:latin typeface="Aptos" panose="020B0004020202020204" pitchFamily="34" charset="0"/>
                  </a:rPr>
                  <a:t> </a:t>
                </a:r>
                <a:r>
                  <a:rPr lang="en-US" altLang="zh-CN" sz="2400" u="sng" dirty="0">
                    <a:solidFill>
                      <a:srgbClr val="0432FF"/>
                    </a:solidFill>
                    <a:latin typeface="Aptos" panose="020B0004020202020204" pitchFamily="34" charset="0"/>
                  </a:rPr>
                  <a:t>self-reduction</a:t>
                </a:r>
                <a:r>
                  <a:rPr lang="zh-CN" altLang="en-US" sz="2400" dirty="0">
                    <a:solidFill>
                      <a:srgbClr val="0432FF"/>
                    </a:solidFill>
                    <a:latin typeface="Aptos" panose="020B0004020202020204" pitchFamily="34" charset="0"/>
                  </a:rPr>
                  <a:t> </a:t>
                </a:r>
                <a:r>
                  <a:rPr lang="en-US" altLang="zh-CN" sz="2400" dirty="0">
                    <a:latin typeface="Aptos" panose="020B0004020202020204" pitchFamily="34" charset="0"/>
                  </a:rPr>
                  <a:t>for</a:t>
                </a:r>
                <a:r>
                  <a:rPr lang="zh-CN" altLang="en-US" sz="2400" dirty="0">
                    <a:latin typeface="Aptos" panose="020B0004020202020204" pitchFamily="34" charset="0"/>
                  </a:rPr>
                  <a:t> </a:t>
                </a:r>
                <a:r>
                  <a:rPr lang="en-US" altLang="zh-CN" sz="2400" dirty="0">
                    <a:latin typeface="Aptos" panose="020B0004020202020204" pitchFamily="34" charset="0"/>
                  </a:rPr>
                  <a:t>CLHP.</a:t>
                </a:r>
                <a:r>
                  <a:rPr lang="zh-CN" altLang="en-US" sz="2400" dirty="0">
                    <a:latin typeface="Aptos" panose="020B0004020202020204" pitchFamily="34" charset="0"/>
                  </a:rPr>
                  <a:t> </a:t>
                </a:r>
                <a:r>
                  <a:rPr lang="en-US" altLang="zh-CN" sz="2400" dirty="0">
                    <a:solidFill>
                      <a:srgbClr val="FF0000"/>
                    </a:solidFill>
                    <a:latin typeface="Aptos" panose="020B0004020202020204" pitchFamily="34" charset="0"/>
                  </a:rPr>
                  <a:t>(5</a:t>
                </a:r>
                <a:r>
                  <a:rPr lang="zh-CN" altLang="en-US" sz="2400" dirty="0">
                    <a:solidFill>
                      <a:srgbClr val="FF0000"/>
                    </a:solidFill>
                    <a:latin typeface="Aptos" panose="020B0004020202020204" pitchFamily="34" charset="0"/>
                  </a:rPr>
                  <a:t> </a:t>
                </a:r>
                <a:r>
                  <a:rPr lang="en-US" altLang="zh-CN" sz="2400" dirty="0">
                    <a:solidFill>
                      <a:srgbClr val="FF0000"/>
                    </a:solidFill>
                    <a:latin typeface="Aptos" panose="020B0004020202020204" pitchFamily="34" charset="0"/>
                  </a:rPr>
                  <a:t>mins)</a:t>
                </a:r>
              </a:p>
              <a:p>
                <a:endParaRPr lang="en-CN" sz="2400" dirty="0">
                  <a:latin typeface="Aptos" panose="020B000402020202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135E407-DBBF-5B69-F5E6-61EAA7B320E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44" t="-203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731180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C887C9-0A70-A1FF-8B03-168B433CED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structure</a:t>
            </a:r>
            <a:r>
              <a:rPr lang="zh-CN" altLang="en-US" dirty="0"/>
              <a:t> </a:t>
            </a:r>
            <a:r>
              <a:rPr lang="en-US" altLang="zh-CN" dirty="0"/>
              <a:t>Lemma</a:t>
            </a:r>
            <a:r>
              <a:rPr lang="zh-CN" altLang="en-US" dirty="0"/>
              <a:t> </a:t>
            </a:r>
            <a:r>
              <a:rPr lang="en-US" altLang="zh-CN" dirty="0">
                <a:solidFill>
                  <a:srgbClr val="0070C0"/>
                </a:solidFill>
              </a:rPr>
              <a:t>[BV03]</a:t>
            </a:r>
            <a:endParaRPr lang="en-CN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904D5BD-1CAD-E7F3-DEEB-4826793BDA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497431"/>
              </a:xfrm>
            </p:spPr>
            <p:txBody>
              <a:bodyPr/>
              <a:lstStyle/>
              <a:p>
                <a:r>
                  <a:rPr lang="en-US" altLang="zh-CN" dirty="0">
                    <a:solidFill>
                      <a:srgbClr val="0432FF"/>
                    </a:solidFill>
                  </a:rPr>
                  <a:t>2-local</a:t>
                </a:r>
                <a:r>
                  <a:rPr lang="zh-CN" altLang="en-US" dirty="0">
                    <a:solidFill>
                      <a:srgbClr val="0432FF"/>
                    </a:solidFill>
                  </a:rPr>
                  <a:t> </a:t>
                </a:r>
                <a:r>
                  <a:rPr lang="en-US" altLang="zh-CN" dirty="0">
                    <a:solidFill>
                      <a:srgbClr val="0432FF"/>
                    </a:solidFill>
                  </a:rPr>
                  <a:t>commuting</a:t>
                </a:r>
                <a:r>
                  <a:rPr lang="zh-CN" altLang="en-US" dirty="0">
                    <a:solidFill>
                      <a:srgbClr val="0432FF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zh-CN" altLang="en-US" sz="2800" dirty="0">
                    <a:solidFill>
                      <a:srgbClr val="0432FF"/>
                    </a:solidFill>
                  </a:rPr>
                  <a:t> </a:t>
                </a:r>
                <a:r>
                  <a:rPr lang="en-US" altLang="zh-CN" sz="2800" dirty="0">
                    <a:solidFill>
                      <a:srgbClr val="0432FF"/>
                    </a:solidFill>
                  </a:rPr>
                  <a:t>Decoupling</a:t>
                </a:r>
                <a:r>
                  <a:rPr lang="zh-CN" altLang="en-US" dirty="0">
                    <a:solidFill>
                      <a:srgbClr val="0432FF"/>
                    </a:solidFill>
                  </a:rPr>
                  <a:t> </a:t>
                </a:r>
                <a:endParaRPr lang="en-CN" dirty="0">
                  <a:solidFill>
                    <a:srgbClr val="0432FF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904D5BD-1CAD-E7F3-DEEB-4826793BDA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497431"/>
              </a:xfrm>
              <a:blipFill>
                <a:blip r:embed="rId3"/>
                <a:stretch>
                  <a:fillRect l="-1086" t="-19512" b="-29268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Oval 17">
            <a:extLst>
              <a:ext uri="{FF2B5EF4-FFF2-40B4-BE49-F238E27FC236}">
                <a16:creationId xmlns:a16="http://schemas.microsoft.com/office/drawing/2014/main" id="{32257FB9-57AD-517B-8728-82A7576C47D5}"/>
              </a:ext>
            </a:extLst>
          </p:cNvPr>
          <p:cNvSpPr/>
          <p:nvPr/>
        </p:nvSpPr>
        <p:spPr>
          <a:xfrm>
            <a:off x="1960749" y="3045435"/>
            <a:ext cx="185738" cy="185738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N">
              <a:ln w="0"/>
              <a:solidFill>
                <a:srgbClr val="0432FF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4FB4091-B0C1-4BE6-F8B5-DD3F11F701DB}"/>
              </a:ext>
            </a:extLst>
          </p:cNvPr>
          <p:cNvSpPr txBox="1"/>
          <p:nvPr/>
        </p:nvSpPr>
        <p:spPr>
          <a:xfrm flipH="1">
            <a:off x="3486666" y="2225611"/>
            <a:ext cx="9334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accent2"/>
                </a:solidFill>
                <a:latin typeface="Cavolini" panose="020B0604020202020204" pitchFamily="34" charset="0"/>
                <a:cs typeface="Cavolini" panose="020B0604020202020204" pitchFamily="34" charset="0"/>
              </a:rPr>
              <a:t>h</a:t>
            </a:r>
            <a:r>
              <a:rPr lang="en-US" altLang="zh-CN" sz="2400" b="1" baseline="-25000" dirty="0">
                <a:solidFill>
                  <a:schemeClr val="accent2"/>
                </a:solidFill>
                <a:latin typeface="Cavolini" panose="020B0604020202020204" pitchFamily="34" charset="0"/>
                <a:cs typeface="Cavolini" panose="020B0604020202020204" pitchFamily="34" charset="0"/>
              </a:rPr>
              <a:t>2</a:t>
            </a:r>
            <a:endParaRPr lang="en-CN" sz="2400" b="1" baseline="-25000" dirty="0">
              <a:solidFill>
                <a:schemeClr val="accent2"/>
              </a:solidFill>
              <a:latin typeface="Cavolini" panose="020B0604020202020204" pitchFamily="34" charset="0"/>
              <a:cs typeface="Cavolini" panose="020B0604020202020204" pitchFamily="34" charset="0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ED3FCCB-7E9E-2291-EA83-45E8F23A7B13}"/>
              </a:ext>
            </a:extLst>
          </p:cNvPr>
          <p:cNvCxnSpPr>
            <a:cxnSpLocks/>
            <a:endCxn id="21" idx="2"/>
          </p:cNvCxnSpPr>
          <p:nvPr/>
        </p:nvCxnSpPr>
        <p:spPr>
          <a:xfrm>
            <a:off x="2130402" y="3135204"/>
            <a:ext cx="933493" cy="3100"/>
          </a:xfrm>
          <a:prstGeom prst="line">
            <a:avLst/>
          </a:prstGeom>
          <a:ln w="317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226399E1-2D98-D449-77E4-EE9B7909B78F}"/>
              </a:ext>
            </a:extLst>
          </p:cNvPr>
          <p:cNvSpPr/>
          <p:nvPr/>
        </p:nvSpPr>
        <p:spPr>
          <a:xfrm>
            <a:off x="3063895" y="3045435"/>
            <a:ext cx="185738" cy="185738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N">
              <a:ln w="0"/>
              <a:solidFill>
                <a:srgbClr val="0432FF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754EF9D-73F0-8EED-E60D-225041EECEDA}"/>
              </a:ext>
            </a:extLst>
          </p:cNvPr>
          <p:cNvSpPr/>
          <p:nvPr/>
        </p:nvSpPr>
        <p:spPr>
          <a:xfrm>
            <a:off x="4147733" y="3033527"/>
            <a:ext cx="185738" cy="185738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N">
              <a:ln w="0"/>
              <a:solidFill>
                <a:srgbClr val="0432FF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DD65AC1-C8C7-3396-9BC5-93A6B630A4A2}"/>
              </a:ext>
            </a:extLst>
          </p:cNvPr>
          <p:cNvCxnSpPr>
            <a:cxnSpLocks/>
          </p:cNvCxnSpPr>
          <p:nvPr/>
        </p:nvCxnSpPr>
        <p:spPr>
          <a:xfrm>
            <a:off x="3242605" y="3147573"/>
            <a:ext cx="933493" cy="3100"/>
          </a:xfrm>
          <a:prstGeom prst="line">
            <a:avLst/>
          </a:prstGeom>
          <a:ln w="317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D68DD992-A3B2-353F-8D68-FA31279E5D79}"/>
              </a:ext>
            </a:extLst>
          </p:cNvPr>
          <p:cNvSpPr txBox="1"/>
          <p:nvPr/>
        </p:nvSpPr>
        <p:spPr>
          <a:xfrm flipH="1">
            <a:off x="2359212" y="2214421"/>
            <a:ext cx="9334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Cavolini" panose="020B0604020202020204" pitchFamily="34" charset="0"/>
                <a:cs typeface="Cavolini" panose="020B0604020202020204" pitchFamily="34" charset="0"/>
              </a:rPr>
              <a:t>h</a:t>
            </a:r>
            <a:r>
              <a:rPr lang="en-US" altLang="zh-CN" sz="2400" b="1" baseline="-25000" dirty="0">
                <a:latin typeface="Cavolini" panose="020B0604020202020204" pitchFamily="34" charset="0"/>
                <a:cs typeface="Cavolini" panose="020B0604020202020204" pitchFamily="34" charset="0"/>
              </a:rPr>
              <a:t>1</a:t>
            </a:r>
            <a:endParaRPr lang="en-CN" sz="2400" b="1" baseline="-25000" dirty="0">
              <a:latin typeface="Cavolini" panose="020B0604020202020204" pitchFamily="34" charset="0"/>
              <a:cs typeface="Cavolini" panose="020B0604020202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F350B17-B15B-B96C-81D1-4B999F0390E8}"/>
              </a:ext>
            </a:extLst>
          </p:cNvPr>
          <p:cNvSpPr txBox="1"/>
          <p:nvPr/>
        </p:nvSpPr>
        <p:spPr>
          <a:xfrm flipH="1">
            <a:off x="1798072" y="3152443"/>
            <a:ext cx="93349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200" dirty="0">
                <a:solidFill>
                  <a:srgbClr val="0070C0"/>
                </a:solidFill>
                <a:latin typeface="Cavolini" panose="020B0604020202020204" pitchFamily="34" charset="0"/>
                <a:cs typeface="Cavolini" panose="020B0604020202020204" pitchFamily="34" charset="0"/>
              </a:rPr>
              <a:t>q</a:t>
            </a:r>
            <a:r>
              <a:rPr lang="en-US" altLang="zh-CN" sz="2200" baseline="-25000" dirty="0">
                <a:solidFill>
                  <a:srgbClr val="0070C0"/>
                </a:solidFill>
                <a:latin typeface="Cavolini" panose="020B0604020202020204" pitchFamily="34" charset="0"/>
                <a:cs typeface="Cavolini" panose="020B0604020202020204" pitchFamily="34" charset="0"/>
              </a:rPr>
              <a:t>1</a:t>
            </a:r>
            <a:endParaRPr lang="en-CN" sz="2200" baseline="-25000" dirty="0">
              <a:solidFill>
                <a:srgbClr val="0070C0"/>
              </a:solidFill>
              <a:latin typeface="Cavolini" panose="020B0604020202020204" pitchFamily="34" charset="0"/>
              <a:cs typeface="Cavolini" panose="020B0604020202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0DDBAF8-A623-B209-FB05-0C3717E4417A}"/>
              </a:ext>
            </a:extLst>
          </p:cNvPr>
          <p:cNvSpPr txBox="1"/>
          <p:nvPr/>
        </p:nvSpPr>
        <p:spPr>
          <a:xfrm flipH="1">
            <a:off x="2982809" y="3123887"/>
            <a:ext cx="53364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200" dirty="0">
                <a:solidFill>
                  <a:srgbClr val="0070C0"/>
                </a:solidFill>
                <a:latin typeface="Cavolini" panose="020B0604020202020204" pitchFamily="34" charset="0"/>
                <a:cs typeface="Cavolini" panose="020B0604020202020204" pitchFamily="34" charset="0"/>
              </a:rPr>
              <a:t>q</a:t>
            </a:r>
            <a:endParaRPr lang="en-CN" sz="2200" baseline="-25000" dirty="0">
              <a:solidFill>
                <a:srgbClr val="0070C0"/>
              </a:solidFill>
              <a:latin typeface="Cavolini" panose="020B0604020202020204" pitchFamily="34" charset="0"/>
              <a:cs typeface="Cavolini" panose="020B0604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5E099E7-5653-146B-A847-76B8005EA0B4}"/>
              </a:ext>
            </a:extLst>
          </p:cNvPr>
          <p:cNvSpPr txBox="1"/>
          <p:nvPr/>
        </p:nvSpPr>
        <p:spPr>
          <a:xfrm flipH="1">
            <a:off x="4021979" y="3110069"/>
            <a:ext cx="93349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200" dirty="0">
                <a:solidFill>
                  <a:srgbClr val="0070C0"/>
                </a:solidFill>
                <a:latin typeface="Cavolini" panose="020B0604020202020204" pitchFamily="34" charset="0"/>
                <a:cs typeface="Cavolini" panose="020B0604020202020204" pitchFamily="34" charset="0"/>
              </a:rPr>
              <a:t>q</a:t>
            </a:r>
            <a:r>
              <a:rPr lang="en-US" altLang="zh-CN" sz="2200" baseline="-25000" dirty="0">
                <a:solidFill>
                  <a:srgbClr val="0070C0"/>
                </a:solidFill>
                <a:latin typeface="Cavolini" panose="020B0604020202020204" pitchFamily="34" charset="0"/>
                <a:cs typeface="Cavolini" panose="020B0604020202020204" pitchFamily="34" charset="0"/>
              </a:rPr>
              <a:t>2</a:t>
            </a:r>
            <a:endParaRPr lang="en-CN" sz="2200" baseline="-25000" dirty="0">
              <a:solidFill>
                <a:srgbClr val="0070C0"/>
              </a:solidFill>
              <a:latin typeface="Cavolini" panose="020B0604020202020204" pitchFamily="34" charset="0"/>
              <a:cs typeface="Cavolini" panose="020B0604020202020204" pitchFamily="34" charset="0"/>
            </a:endParaRPr>
          </a:p>
        </p:txBody>
      </p:sp>
      <p:sp>
        <p:nvSpPr>
          <p:cNvPr id="30" name="Left Brace 29">
            <a:extLst>
              <a:ext uri="{FF2B5EF4-FFF2-40B4-BE49-F238E27FC236}">
                <a16:creationId xmlns:a16="http://schemas.microsoft.com/office/drawing/2014/main" id="{6685E634-ED52-97C8-FD0A-B2E77933205C}"/>
              </a:ext>
            </a:extLst>
          </p:cNvPr>
          <p:cNvSpPr/>
          <p:nvPr/>
        </p:nvSpPr>
        <p:spPr>
          <a:xfrm rot="5400000">
            <a:off x="2429527" y="2173160"/>
            <a:ext cx="335242" cy="1235988"/>
          </a:xfrm>
          <a:prstGeom prst="leftBrace">
            <a:avLst>
              <a:gd name="adj1" fmla="val 8333"/>
              <a:gd name="adj2" fmla="val 5096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1" name="Left Brace 30">
            <a:extLst>
              <a:ext uri="{FF2B5EF4-FFF2-40B4-BE49-F238E27FC236}">
                <a16:creationId xmlns:a16="http://schemas.microsoft.com/office/drawing/2014/main" id="{2B688737-D9CC-BF11-4AC8-1F929D7174C8}"/>
              </a:ext>
            </a:extLst>
          </p:cNvPr>
          <p:cNvSpPr/>
          <p:nvPr/>
        </p:nvSpPr>
        <p:spPr>
          <a:xfrm rot="5400000">
            <a:off x="3531506" y="2231562"/>
            <a:ext cx="367942" cy="1235988"/>
          </a:xfrm>
          <a:prstGeom prst="leftBrac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E9C09FF-FBB9-DC9C-3659-80DC94ABEA59}"/>
                  </a:ext>
                </a:extLst>
              </p:cNvPr>
              <p:cNvSpPr txBox="1"/>
              <p:nvPr/>
            </p:nvSpPr>
            <p:spPr>
              <a:xfrm>
                <a:off x="6569115" y="2665585"/>
                <a:ext cx="4818328" cy="46166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Wingdings" pitchFamily="2" charset="2"/>
                  <a:buChar char="Ø"/>
                </a:pPr>
                <a:r>
                  <a:rPr lang="en-US" altLang="zh-CN" sz="2400" b="1" dirty="0">
                    <a:latin typeface="+mn-ea"/>
                  </a:rPr>
                  <a:t>(?)</a:t>
                </a:r>
                <a:r>
                  <a:rPr lang="zh-CN" altLang="en-US" sz="2400" b="1" dirty="0">
                    <a:latin typeface="+mn-ea"/>
                  </a:rPr>
                  <a:t> </a:t>
                </a:r>
                <a:r>
                  <a:rPr lang="en-US" altLang="zh-CN" sz="2400" b="1" dirty="0">
                    <a:latin typeface="+mn-ea"/>
                  </a:rPr>
                  <a:t>Ground</a:t>
                </a:r>
                <a:r>
                  <a:rPr lang="zh-CN" altLang="en-US" sz="2400" b="1" dirty="0">
                    <a:latin typeface="+mn-ea"/>
                  </a:rPr>
                  <a:t> </a:t>
                </a:r>
                <a:r>
                  <a:rPr lang="en-US" altLang="zh-CN" sz="2400" b="1" dirty="0">
                    <a:latin typeface="+mn-ea"/>
                  </a:rPr>
                  <a:t>state</a:t>
                </a:r>
                <a:r>
                  <a:rPr lang="zh-CN" altLang="en-US" sz="2400" b="1" dirty="0">
                    <a:latin typeface="+mn-ea"/>
                  </a:rPr>
                  <a:t> </a:t>
                </a:r>
                <a:r>
                  <a:rPr lang="en-US" altLang="zh-CN" sz="2400" b="1" dirty="0">
                    <a:latin typeface="+mn-ea"/>
                  </a:rPr>
                  <a:t>of</a:t>
                </a:r>
                <a:r>
                  <a:rPr lang="zh-CN" altLang="en-US" sz="2400" b="1" dirty="0">
                    <a:latin typeface="+mn-ea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zh-CN" altLang="en-US" sz="2400" b="1" dirty="0">
                    <a:latin typeface="+mn-ea"/>
                  </a:rPr>
                  <a:t> </a:t>
                </a:r>
                <a:endParaRPr lang="en-US" altLang="zh-CN" sz="2400" b="1" dirty="0">
                  <a:latin typeface="+mn-ea"/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E9C09FF-FBB9-DC9C-3659-80DC94ABEA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9115" y="2665585"/>
                <a:ext cx="4818328" cy="461665"/>
              </a:xfrm>
              <a:prstGeom prst="rect">
                <a:avLst/>
              </a:prstGeom>
              <a:blipFill>
                <a:blip r:embed="rId4"/>
                <a:stretch>
                  <a:fillRect l="-1571" t="-10526" b="-2631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Oval 32">
            <a:extLst>
              <a:ext uri="{FF2B5EF4-FFF2-40B4-BE49-F238E27FC236}">
                <a16:creationId xmlns:a16="http://schemas.microsoft.com/office/drawing/2014/main" id="{1449F5B7-BA83-DC9C-A2B2-9CB526C49616}"/>
              </a:ext>
            </a:extLst>
          </p:cNvPr>
          <p:cNvSpPr/>
          <p:nvPr/>
        </p:nvSpPr>
        <p:spPr>
          <a:xfrm>
            <a:off x="1798072" y="5330792"/>
            <a:ext cx="185738" cy="185738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N">
              <a:ln w="0"/>
              <a:solidFill>
                <a:srgbClr val="0432FF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2C7BCF62-574F-1626-15E7-51C9020D8D8D}"/>
              </a:ext>
            </a:extLst>
          </p:cNvPr>
          <p:cNvSpPr/>
          <p:nvPr/>
        </p:nvSpPr>
        <p:spPr>
          <a:xfrm>
            <a:off x="2070951" y="5330792"/>
            <a:ext cx="185738" cy="18573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N" dirty="0">
              <a:ln w="0"/>
              <a:solidFill>
                <a:srgbClr val="0432FF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8F8B0CCA-3779-DF9A-41CF-CC8826A408F4}"/>
              </a:ext>
            </a:extLst>
          </p:cNvPr>
          <p:cNvSpPr/>
          <p:nvPr/>
        </p:nvSpPr>
        <p:spPr>
          <a:xfrm rot="21064415">
            <a:off x="2913436" y="5321154"/>
            <a:ext cx="185738" cy="185738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N">
              <a:ln w="0"/>
              <a:solidFill>
                <a:srgbClr val="0432FF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8B5BC1F-32B1-0222-B622-EF751D58CB69}"/>
              </a:ext>
            </a:extLst>
          </p:cNvPr>
          <p:cNvSpPr/>
          <p:nvPr/>
        </p:nvSpPr>
        <p:spPr>
          <a:xfrm>
            <a:off x="3187890" y="5330792"/>
            <a:ext cx="185738" cy="18573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N" dirty="0">
              <a:ln w="0"/>
              <a:solidFill>
                <a:srgbClr val="0432FF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F1D60142-0FC2-9420-65C0-E9DAC07C29D2}"/>
              </a:ext>
            </a:extLst>
          </p:cNvPr>
          <p:cNvSpPr/>
          <p:nvPr/>
        </p:nvSpPr>
        <p:spPr>
          <a:xfrm>
            <a:off x="4046735" y="5321154"/>
            <a:ext cx="185738" cy="185738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N">
              <a:ln w="0"/>
              <a:solidFill>
                <a:srgbClr val="0432FF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A8260CCF-C2A9-9015-E693-723FFB424601}"/>
              </a:ext>
            </a:extLst>
          </p:cNvPr>
          <p:cNvSpPr/>
          <p:nvPr/>
        </p:nvSpPr>
        <p:spPr>
          <a:xfrm>
            <a:off x="4307903" y="5330792"/>
            <a:ext cx="185738" cy="18573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N" dirty="0">
              <a:ln w="0"/>
              <a:solidFill>
                <a:srgbClr val="0432FF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237424A-685A-0014-A383-E12E24F71970}"/>
              </a:ext>
            </a:extLst>
          </p:cNvPr>
          <p:cNvCxnSpPr>
            <a:cxnSpLocks/>
            <a:stCxn id="34" idx="6"/>
            <a:endCxn id="35" idx="2"/>
          </p:cNvCxnSpPr>
          <p:nvPr/>
        </p:nvCxnSpPr>
        <p:spPr>
          <a:xfrm>
            <a:off x="2256689" y="5423661"/>
            <a:ext cx="657872" cy="4772"/>
          </a:xfrm>
          <a:prstGeom prst="line">
            <a:avLst/>
          </a:prstGeom>
          <a:ln w="317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Down Arrow 40">
            <a:extLst>
              <a:ext uri="{FF2B5EF4-FFF2-40B4-BE49-F238E27FC236}">
                <a16:creationId xmlns:a16="http://schemas.microsoft.com/office/drawing/2014/main" id="{97B1545C-8E1B-614B-2B62-86F4203C6AE2}"/>
              </a:ext>
            </a:extLst>
          </p:cNvPr>
          <p:cNvSpPr/>
          <p:nvPr/>
        </p:nvSpPr>
        <p:spPr>
          <a:xfrm>
            <a:off x="3023238" y="3740185"/>
            <a:ext cx="304682" cy="1462905"/>
          </a:xfrm>
          <a:prstGeom prst="downArrow">
            <a:avLst/>
          </a:prstGeom>
          <a:solidFill>
            <a:srgbClr val="FFFF00">
              <a:alpha val="69048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94D1C36-0797-27BD-4998-3F5FF5721126}"/>
              </a:ext>
            </a:extLst>
          </p:cNvPr>
          <p:cNvSpPr txBox="1"/>
          <p:nvPr/>
        </p:nvSpPr>
        <p:spPr>
          <a:xfrm>
            <a:off x="6622613" y="5156941"/>
            <a:ext cx="4818328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altLang="zh-CN" sz="2400" b="1" dirty="0">
                <a:latin typeface="+mn-ea"/>
              </a:rPr>
              <a:t>If</a:t>
            </a:r>
            <a:r>
              <a:rPr lang="zh-CN" altLang="en-US" sz="2400" b="1" dirty="0">
                <a:latin typeface="+mn-ea"/>
              </a:rPr>
              <a:t> </a:t>
            </a:r>
            <a:r>
              <a:rPr lang="en-US" altLang="zh-CN" sz="2400" b="1" dirty="0">
                <a:latin typeface="+mn-ea"/>
              </a:rPr>
              <a:t>no</a:t>
            </a:r>
            <a:r>
              <a:rPr lang="zh-CN" altLang="en-US" sz="2400" b="1" dirty="0">
                <a:latin typeface="+mn-ea"/>
              </a:rPr>
              <a:t> </a:t>
            </a:r>
            <a:r>
              <a:rPr lang="en-US" altLang="zh-CN" sz="2400" b="1" dirty="0">
                <a:latin typeface="+mn-ea"/>
              </a:rPr>
              <a:t>overlap.</a:t>
            </a:r>
            <a:r>
              <a:rPr lang="zh-CN" altLang="en-US" sz="2400" b="1" dirty="0">
                <a:latin typeface="+mn-ea"/>
              </a:rPr>
              <a:t> </a:t>
            </a:r>
            <a:endParaRPr lang="en-US" altLang="zh-CN" sz="2400" b="1" dirty="0">
              <a:latin typeface="+mn-ea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en-US" altLang="zh-CN" sz="2400" b="1" dirty="0">
                <a:latin typeface="+mn-ea"/>
              </a:rPr>
              <a:t>GS:</a:t>
            </a:r>
            <a:r>
              <a:rPr lang="zh-CN" altLang="en-US" sz="2400" b="1" dirty="0">
                <a:latin typeface="+mn-ea"/>
              </a:rPr>
              <a:t> </a:t>
            </a:r>
            <a:r>
              <a:rPr lang="en-US" altLang="zh-CN" sz="2400" b="1" dirty="0">
                <a:latin typeface="+mn-ea"/>
              </a:rPr>
              <a:t>Tensor</a:t>
            </a:r>
            <a:r>
              <a:rPr lang="zh-CN" altLang="en-US" sz="2400" b="1" dirty="0">
                <a:latin typeface="+mn-ea"/>
              </a:rPr>
              <a:t> </a:t>
            </a:r>
            <a:r>
              <a:rPr lang="en-US" altLang="zh-CN" sz="2400" b="1" dirty="0">
                <a:latin typeface="+mn-ea"/>
              </a:rPr>
              <a:t>of</a:t>
            </a:r>
            <a:r>
              <a:rPr lang="zh-CN" altLang="en-US" sz="2400" b="1" dirty="0">
                <a:latin typeface="+mn-ea"/>
              </a:rPr>
              <a:t> </a:t>
            </a:r>
            <a:r>
              <a:rPr lang="en-US" altLang="zh-CN" sz="2400" b="1" dirty="0">
                <a:latin typeface="+mn-ea"/>
              </a:rPr>
              <a:t>2-qudit</a:t>
            </a:r>
            <a:r>
              <a:rPr lang="zh-CN" altLang="en-US" sz="2400" b="1" dirty="0">
                <a:latin typeface="+mn-ea"/>
              </a:rPr>
              <a:t> </a:t>
            </a:r>
            <a:r>
              <a:rPr lang="en-US" altLang="zh-CN" sz="2400" b="1" dirty="0">
                <a:latin typeface="+mn-ea"/>
              </a:rPr>
              <a:t>state</a:t>
            </a:r>
            <a:endParaRPr lang="en-CN" sz="2400" b="1" dirty="0">
              <a:latin typeface="+mn-ea"/>
            </a:endParaRP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A0086920-EE55-6AC2-7E6C-CE3986D5E453}"/>
              </a:ext>
            </a:extLst>
          </p:cNvPr>
          <p:cNvCxnSpPr>
            <a:cxnSpLocks/>
          </p:cNvCxnSpPr>
          <p:nvPr/>
        </p:nvCxnSpPr>
        <p:spPr>
          <a:xfrm>
            <a:off x="3382605" y="5412057"/>
            <a:ext cx="657872" cy="14410"/>
          </a:xfrm>
          <a:prstGeom prst="line">
            <a:avLst/>
          </a:prstGeom>
          <a:ln w="317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07E290E9-C28E-1360-F4C0-CB679F088562}"/>
                  </a:ext>
                </a:extLst>
              </p:cNvPr>
              <p:cNvSpPr txBox="1"/>
              <p:nvPr/>
            </p:nvSpPr>
            <p:spPr>
              <a:xfrm>
                <a:off x="3292705" y="3505265"/>
                <a:ext cx="481832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zh-CN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=0</m:t>
                    </m:r>
                    <m:r>
                      <a:rPr lang="zh-CN" altLang="en-US" sz="2400" b="0" i="1" smtClean="0">
                        <a:solidFill>
                          <a:srgbClr val="0432FF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zh-CN" altLang="en-US" sz="2400" dirty="0">
                    <a:solidFill>
                      <a:srgbClr val="0432FF"/>
                    </a:solidFill>
                  </a:rPr>
                  <a:t> </a:t>
                </a:r>
                <a:r>
                  <a:rPr lang="en-US" altLang="zh-CN" sz="2400" dirty="0">
                    <a:solidFill>
                      <a:srgbClr val="FF0000"/>
                    </a:solidFill>
                  </a:rPr>
                  <a:t>Decoupling</a:t>
                </a:r>
                <a:r>
                  <a:rPr lang="zh-CN" altLang="en-US" sz="2400" dirty="0">
                    <a:solidFill>
                      <a:srgbClr val="FF0000"/>
                    </a:solidFill>
                  </a:rPr>
                  <a:t> </a:t>
                </a:r>
                <a:endParaRPr lang="en-CN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07E290E9-C28E-1360-F4C0-CB679F0885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2705" y="3505265"/>
                <a:ext cx="4818328" cy="461665"/>
              </a:xfrm>
              <a:prstGeom prst="rect">
                <a:avLst/>
              </a:prstGeom>
              <a:blipFill>
                <a:blip r:embed="rId5"/>
                <a:stretch>
                  <a:fillRect t="-10811" b="-2973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244AB57E-F812-AC9C-EC3C-E0324C818C27}"/>
                  </a:ext>
                </a:extLst>
              </p:cNvPr>
              <p:cNvSpPr txBox="1"/>
              <p:nvPr/>
            </p:nvSpPr>
            <p:spPr>
              <a:xfrm>
                <a:off x="6578096" y="4028897"/>
                <a:ext cx="5127811" cy="830997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Wingdings" pitchFamily="2" charset="2"/>
                  <a:buChar char="Ø"/>
                </a:pPr>
                <a:r>
                  <a:rPr lang="en-US" altLang="zh-CN" sz="2400" b="1" dirty="0">
                    <a:solidFill>
                      <a:srgbClr val="0070C0"/>
                    </a:solidFill>
                    <a:latin typeface="+mn-ea"/>
                  </a:rPr>
                  <a:t>GS</a:t>
                </a:r>
                <a:r>
                  <a:rPr lang="zh-CN" altLang="en-US" sz="2400" b="1" dirty="0">
                    <a:solidFill>
                      <a:srgbClr val="0070C0"/>
                    </a:solidFill>
                    <a:latin typeface="+mn-ea"/>
                  </a:rPr>
                  <a:t> </a:t>
                </a:r>
                <a:r>
                  <a:rPr lang="en-US" altLang="zh-CN" sz="2400" b="1" dirty="0">
                    <a:solidFill>
                      <a:srgbClr val="0070C0"/>
                    </a:solidFill>
                    <a:latin typeface="+mn-ea"/>
                  </a:rPr>
                  <a:t>of</a:t>
                </a:r>
                <a:r>
                  <a:rPr lang="zh-CN" altLang="en-US" sz="2400" b="1" dirty="0">
                    <a:solidFill>
                      <a:srgbClr val="0070C0"/>
                    </a:solidFill>
                    <a:latin typeface="+mn-ea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altLang="zh-CN" sz="2400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24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2400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altLang="zh-CN" sz="2400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zh-CN" altLang="en-US" sz="2400" b="1" dirty="0">
                    <a:solidFill>
                      <a:srgbClr val="0070C0"/>
                    </a:solidFill>
                    <a:latin typeface="+mn-ea"/>
                  </a:rPr>
                  <a:t> </a:t>
                </a:r>
                <a:r>
                  <a:rPr lang="en-US" altLang="zh-CN" sz="2400" b="1" dirty="0">
                    <a:solidFill>
                      <a:srgbClr val="0070C0"/>
                    </a:solidFill>
                    <a:latin typeface="+mn-ea"/>
                  </a:rPr>
                  <a:t>can</a:t>
                </a:r>
                <a:r>
                  <a:rPr lang="zh-CN" altLang="en-US" sz="2400" b="1" dirty="0">
                    <a:solidFill>
                      <a:srgbClr val="0070C0"/>
                    </a:solidFill>
                    <a:latin typeface="+mn-ea"/>
                  </a:rPr>
                  <a:t> </a:t>
                </a:r>
                <a:r>
                  <a:rPr lang="en-US" altLang="zh-CN" sz="2400" b="1" dirty="0">
                    <a:solidFill>
                      <a:srgbClr val="0070C0"/>
                    </a:solidFill>
                    <a:latin typeface="+mn-ea"/>
                  </a:rPr>
                  <a:t>be</a:t>
                </a:r>
                <a:r>
                  <a:rPr lang="zh-CN" altLang="en-US" sz="2400" b="1" dirty="0">
                    <a:solidFill>
                      <a:srgbClr val="0070C0"/>
                    </a:solidFill>
                    <a:latin typeface="+mn-ea"/>
                  </a:rPr>
                  <a:t> </a:t>
                </a:r>
                <a:r>
                  <a:rPr lang="en-US" altLang="zh-CN" sz="2400" b="1" dirty="0">
                    <a:solidFill>
                      <a:srgbClr val="0070C0"/>
                    </a:solidFill>
                    <a:latin typeface="+mn-ea"/>
                  </a:rPr>
                  <a:t>prepared</a:t>
                </a:r>
                <a:r>
                  <a:rPr lang="zh-CN" altLang="en-US" sz="2400" b="1" dirty="0">
                    <a:solidFill>
                      <a:srgbClr val="0070C0"/>
                    </a:solidFill>
                    <a:latin typeface="+mn-ea"/>
                  </a:rPr>
                  <a:t> </a:t>
                </a:r>
                <a:endParaRPr lang="en-US" altLang="zh-CN" sz="2400" b="1" dirty="0">
                  <a:solidFill>
                    <a:srgbClr val="0070C0"/>
                  </a:solidFill>
                  <a:latin typeface="+mn-ea"/>
                </a:endParaRPr>
              </a:p>
              <a:p>
                <a:r>
                  <a:rPr lang="en-US" altLang="zh-CN" sz="2400" b="1" dirty="0">
                    <a:solidFill>
                      <a:srgbClr val="0070C0"/>
                    </a:solidFill>
                    <a:latin typeface="+mn-ea"/>
                  </a:rPr>
                  <a:t>by</a:t>
                </a:r>
                <a:r>
                  <a:rPr lang="zh-CN" altLang="en-US" sz="2400" b="1" dirty="0">
                    <a:solidFill>
                      <a:srgbClr val="0070C0"/>
                    </a:solidFill>
                    <a:latin typeface="+mn-ea"/>
                  </a:rPr>
                  <a:t> </a:t>
                </a:r>
                <a:r>
                  <a:rPr lang="en-US" altLang="zh-CN" sz="2400" b="1" u="sng" dirty="0">
                    <a:solidFill>
                      <a:srgbClr val="0070C0"/>
                    </a:solidFill>
                    <a:latin typeface="+mn-ea"/>
                  </a:rPr>
                  <a:t>constant</a:t>
                </a:r>
                <a:r>
                  <a:rPr lang="zh-CN" altLang="en-US" sz="2400" b="1" u="sng" dirty="0">
                    <a:solidFill>
                      <a:srgbClr val="0070C0"/>
                    </a:solidFill>
                    <a:latin typeface="+mn-ea"/>
                  </a:rPr>
                  <a:t> </a:t>
                </a:r>
                <a:r>
                  <a:rPr lang="en-US" altLang="zh-CN" sz="2400" b="1" u="sng" dirty="0">
                    <a:solidFill>
                      <a:srgbClr val="0070C0"/>
                    </a:solidFill>
                    <a:latin typeface="+mn-ea"/>
                  </a:rPr>
                  <a:t>depth</a:t>
                </a:r>
                <a:r>
                  <a:rPr lang="zh-CN" altLang="en-US" sz="2400" b="1" u="sng" dirty="0">
                    <a:solidFill>
                      <a:srgbClr val="0070C0"/>
                    </a:solidFill>
                    <a:latin typeface="+mn-ea"/>
                  </a:rPr>
                  <a:t> </a:t>
                </a:r>
                <a:r>
                  <a:rPr lang="en-US" altLang="zh-CN" sz="2400" b="1" dirty="0">
                    <a:solidFill>
                      <a:srgbClr val="0070C0"/>
                    </a:solidFill>
                    <a:latin typeface="+mn-ea"/>
                  </a:rPr>
                  <a:t>circuit.</a:t>
                </a: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244AB57E-F812-AC9C-EC3C-E0324C818C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8096" y="4028897"/>
                <a:ext cx="5127811" cy="830997"/>
              </a:xfrm>
              <a:prstGeom prst="rect">
                <a:avLst/>
              </a:prstGeom>
              <a:blipFill>
                <a:blip r:embed="rId6"/>
                <a:stretch>
                  <a:fillRect l="-1724" t="-4412" b="-13235"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6F8ECD1E-14D6-9E22-78F9-273FB57BF0A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8733" t="14803" r="401" b="15576"/>
          <a:stretch/>
        </p:blipFill>
        <p:spPr>
          <a:xfrm>
            <a:off x="3215141" y="3978159"/>
            <a:ext cx="3404167" cy="1131071"/>
          </a:xfrm>
          <a:prstGeom prst="rect">
            <a:avLst/>
          </a:prstGeom>
          <a:effectLst>
            <a:softEdge rad="85158"/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35072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27"/>
    </mc:Choice>
    <mc:Fallback xmlns="">
      <p:transition spd="slow" advTm="15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/>
      <p:bldP spid="21" grpId="0" animBg="1"/>
      <p:bldP spid="22" grpId="0" animBg="1"/>
      <p:bldP spid="24" grpId="0"/>
      <p:bldP spid="27" grpId="0"/>
      <p:bldP spid="28" grpId="0"/>
      <p:bldP spid="29" grpId="0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41" grpId="0" animBg="1"/>
      <p:bldP spid="45" grpId="0" animBg="1"/>
      <p:bldP spid="56" grpId="0"/>
      <p:bldP spid="7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548EE8-BE26-1BBE-9B0F-D8F7C4027F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N" dirty="0"/>
              <a:t>More</a:t>
            </a:r>
            <a:r>
              <a:rPr lang="zh-CN" altLang="en-US" dirty="0"/>
              <a:t> </a:t>
            </a:r>
            <a:r>
              <a:rPr lang="en-US" altLang="zh-CN" dirty="0"/>
              <a:t>general</a:t>
            </a:r>
            <a:r>
              <a:rPr lang="zh-CN" altLang="en-US" dirty="0"/>
              <a:t> </a:t>
            </a:r>
            <a:r>
              <a:rPr lang="en-US" altLang="zh-CN" dirty="0"/>
              <a:t>2-local</a:t>
            </a:r>
            <a:r>
              <a:rPr lang="zh-CN" altLang="en-US" dirty="0"/>
              <a:t> </a:t>
            </a:r>
            <a:r>
              <a:rPr lang="en-US" altLang="zh-CN" dirty="0"/>
              <a:t>interaction</a:t>
            </a:r>
            <a:endParaRPr lang="en-CN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7D5CE41-163B-0194-A20E-389026993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structure</a:t>
            </a:r>
            <a:r>
              <a:rPr lang="zh-CN" altLang="en-US" dirty="0"/>
              <a:t> </a:t>
            </a:r>
            <a:r>
              <a:rPr lang="en-US" altLang="zh-CN" dirty="0"/>
              <a:t>Lemma</a:t>
            </a:r>
            <a:r>
              <a:rPr lang="zh-CN" altLang="en-US" dirty="0"/>
              <a:t> </a:t>
            </a:r>
            <a:r>
              <a:rPr lang="en-US" altLang="zh-CN" dirty="0">
                <a:solidFill>
                  <a:srgbClr val="FF0000"/>
                </a:solidFill>
              </a:rPr>
              <a:t>[BV03]</a:t>
            </a:r>
            <a:endParaRPr lang="en-CN" dirty="0">
              <a:solidFill>
                <a:srgbClr val="FF0000"/>
              </a:solidFill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23CAC44-B9A6-FE49-3A2F-E741BCA28033}"/>
              </a:ext>
            </a:extLst>
          </p:cNvPr>
          <p:cNvSpPr/>
          <p:nvPr/>
        </p:nvSpPr>
        <p:spPr>
          <a:xfrm>
            <a:off x="2047931" y="2755884"/>
            <a:ext cx="185738" cy="185738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N">
              <a:ln w="0"/>
              <a:solidFill>
                <a:srgbClr val="0432FF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738D2AF-8447-2C87-40D0-37F44302BF25}"/>
              </a:ext>
            </a:extLst>
          </p:cNvPr>
          <p:cNvCxnSpPr>
            <a:cxnSpLocks/>
          </p:cNvCxnSpPr>
          <p:nvPr/>
        </p:nvCxnSpPr>
        <p:spPr>
          <a:xfrm>
            <a:off x="2214745" y="2916221"/>
            <a:ext cx="525759" cy="449722"/>
          </a:xfrm>
          <a:prstGeom prst="line">
            <a:avLst/>
          </a:prstGeom>
          <a:ln w="317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F42BD064-44D0-2A67-991D-D5718480128D}"/>
              </a:ext>
            </a:extLst>
          </p:cNvPr>
          <p:cNvSpPr/>
          <p:nvPr/>
        </p:nvSpPr>
        <p:spPr>
          <a:xfrm>
            <a:off x="2712947" y="3332243"/>
            <a:ext cx="185738" cy="185738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N">
              <a:ln w="0"/>
              <a:solidFill>
                <a:srgbClr val="0432FF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8588BC0-0CAE-3167-7489-2AF4957F1632}"/>
              </a:ext>
            </a:extLst>
          </p:cNvPr>
          <p:cNvSpPr/>
          <p:nvPr/>
        </p:nvSpPr>
        <p:spPr>
          <a:xfrm>
            <a:off x="3242605" y="2730483"/>
            <a:ext cx="185738" cy="185738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N">
              <a:ln w="0"/>
              <a:solidFill>
                <a:srgbClr val="0432FF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181DA16-F8C2-5E19-26FC-CED833646A27}"/>
              </a:ext>
            </a:extLst>
          </p:cNvPr>
          <p:cNvCxnSpPr>
            <a:cxnSpLocks/>
            <a:endCxn id="8" idx="3"/>
          </p:cNvCxnSpPr>
          <p:nvPr/>
        </p:nvCxnSpPr>
        <p:spPr>
          <a:xfrm flipV="1">
            <a:off x="2888394" y="2889020"/>
            <a:ext cx="381412" cy="476923"/>
          </a:xfrm>
          <a:prstGeom prst="line">
            <a:avLst/>
          </a:prstGeom>
          <a:ln w="317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9604F417-7A15-26CA-0D4C-2D33F20E1F07}"/>
              </a:ext>
            </a:extLst>
          </p:cNvPr>
          <p:cNvSpPr/>
          <p:nvPr/>
        </p:nvSpPr>
        <p:spPr>
          <a:xfrm>
            <a:off x="2140800" y="3939349"/>
            <a:ext cx="185738" cy="185738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N">
              <a:ln w="0"/>
              <a:solidFill>
                <a:srgbClr val="0432FF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A3A3C76-FA30-FF9A-A5A6-AF4632C54DA1}"/>
              </a:ext>
            </a:extLst>
          </p:cNvPr>
          <p:cNvSpPr/>
          <p:nvPr/>
        </p:nvSpPr>
        <p:spPr>
          <a:xfrm>
            <a:off x="3335474" y="4002105"/>
            <a:ext cx="185738" cy="185738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N">
              <a:ln w="0"/>
              <a:solidFill>
                <a:srgbClr val="0432FF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B23CC63-0BE0-D8CA-270B-1A4932EEBAF3}"/>
              </a:ext>
            </a:extLst>
          </p:cNvPr>
          <p:cNvCxnSpPr>
            <a:cxnSpLocks/>
          </p:cNvCxnSpPr>
          <p:nvPr/>
        </p:nvCxnSpPr>
        <p:spPr>
          <a:xfrm flipH="1">
            <a:off x="2280965" y="3496872"/>
            <a:ext cx="489224" cy="455859"/>
          </a:xfrm>
          <a:prstGeom prst="line">
            <a:avLst/>
          </a:prstGeom>
          <a:ln w="317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803C912-59B2-5A63-C5E9-424B30F98B3B}"/>
              </a:ext>
            </a:extLst>
          </p:cNvPr>
          <p:cNvCxnSpPr>
            <a:cxnSpLocks/>
            <a:stCxn id="15" idx="1"/>
          </p:cNvCxnSpPr>
          <p:nvPr/>
        </p:nvCxnSpPr>
        <p:spPr>
          <a:xfrm flipH="1" flipV="1">
            <a:off x="2839634" y="3485380"/>
            <a:ext cx="523041" cy="543926"/>
          </a:xfrm>
          <a:prstGeom prst="line">
            <a:avLst/>
          </a:prstGeom>
          <a:ln w="317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Down Arrow 20">
            <a:extLst>
              <a:ext uri="{FF2B5EF4-FFF2-40B4-BE49-F238E27FC236}">
                <a16:creationId xmlns:a16="http://schemas.microsoft.com/office/drawing/2014/main" id="{C3C62688-09F1-CDB6-5082-5F1333CD7847}"/>
              </a:ext>
            </a:extLst>
          </p:cNvPr>
          <p:cNvSpPr/>
          <p:nvPr/>
        </p:nvSpPr>
        <p:spPr>
          <a:xfrm rot="16200000">
            <a:off x="4196408" y="2612040"/>
            <a:ext cx="218779" cy="1569171"/>
          </a:xfrm>
          <a:prstGeom prst="downArrow">
            <a:avLst/>
          </a:prstGeom>
          <a:solidFill>
            <a:srgbClr val="FFFF00">
              <a:alpha val="69048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8D49EF7-B661-16CA-4628-8F1A1C963FC3}"/>
              </a:ext>
            </a:extLst>
          </p:cNvPr>
          <p:cNvSpPr/>
          <p:nvPr/>
        </p:nvSpPr>
        <p:spPr>
          <a:xfrm>
            <a:off x="4889512" y="2678753"/>
            <a:ext cx="185738" cy="185738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N">
              <a:ln w="0"/>
              <a:solidFill>
                <a:srgbClr val="0432FF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FD6363D-8C79-E726-B15F-D31D7AEBADC6}"/>
              </a:ext>
            </a:extLst>
          </p:cNvPr>
          <p:cNvSpPr/>
          <p:nvPr/>
        </p:nvSpPr>
        <p:spPr>
          <a:xfrm>
            <a:off x="6084186" y="2653352"/>
            <a:ext cx="185738" cy="185738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N">
              <a:ln w="0"/>
              <a:solidFill>
                <a:srgbClr val="0432FF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95B52F0D-0917-0140-0440-4DA9FBCE8233}"/>
              </a:ext>
            </a:extLst>
          </p:cNvPr>
          <p:cNvSpPr/>
          <p:nvPr/>
        </p:nvSpPr>
        <p:spPr>
          <a:xfrm>
            <a:off x="4982381" y="3862218"/>
            <a:ext cx="185738" cy="185738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N">
              <a:ln w="0"/>
              <a:solidFill>
                <a:srgbClr val="0432FF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A15A450F-8CF3-4C26-DE29-78BD507CBDE4}"/>
              </a:ext>
            </a:extLst>
          </p:cNvPr>
          <p:cNvSpPr/>
          <p:nvPr/>
        </p:nvSpPr>
        <p:spPr>
          <a:xfrm>
            <a:off x="6177055" y="3924974"/>
            <a:ext cx="185738" cy="185738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N">
              <a:ln w="0"/>
              <a:solidFill>
                <a:srgbClr val="0432FF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89E7B71A-9DE5-FC3E-69C5-0A21907997E5}"/>
              </a:ext>
            </a:extLst>
          </p:cNvPr>
          <p:cNvSpPr/>
          <p:nvPr/>
        </p:nvSpPr>
        <p:spPr>
          <a:xfrm rot="3189943">
            <a:off x="5631767" y="3195430"/>
            <a:ext cx="165894" cy="165800"/>
          </a:xfrm>
          <a:prstGeom prst="ellipse">
            <a:avLst/>
          </a:prstGeom>
          <a:solidFill>
            <a:srgbClr val="FF40FF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N">
              <a:ln w="0"/>
              <a:solidFill>
                <a:srgbClr val="0432FF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73C5EA8-959C-5D6A-9A03-5654C579F663}"/>
              </a:ext>
            </a:extLst>
          </p:cNvPr>
          <p:cNvSpPr/>
          <p:nvPr/>
        </p:nvSpPr>
        <p:spPr>
          <a:xfrm rot="3189943">
            <a:off x="5650242" y="3428456"/>
            <a:ext cx="165894" cy="16580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N">
              <a:ln w="0"/>
              <a:solidFill>
                <a:srgbClr val="0432FF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8EE9EC3D-94CC-172A-C3D9-9E6A07B75DF5}"/>
              </a:ext>
            </a:extLst>
          </p:cNvPr>
          <p:cNvSpPr/>
          <p:nvPr/>
        </p:nvSpPr>
        <p:spPr>
          <a:xfrm rot="3189943">
            <a:off x="5381136" y="3184025"/>
            <a:ext cx="165894" cy="165800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N">
              <a:ln w="0"/>
              <a:solidFill>
                <a:srgbClr val="0432FF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81ECCDB5-F1BB-6123-57B8-DEA0F28DF29C}"/>
              </a:ext>
            </a:extLst>
          </p:cNvPr>
          <p:cNvSpPr/>
          <p:nvPr/>
        </p:nvSpPr>
        <p:spPr>
          <a:xfrm rot="3189943">
            <a:off x="5381136" y="3426251"/>
            <a:ext cx="165894" cy="165800"/>
          </a:xfrm>
          <a:prstGeom prst="ellipse">
            <a:avLst/>
          </a:prstGeom>
          <a:solidFill>
            <a:srgbClr val="0432FF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N">
              <a:ln w="0"/>
              <a:solidFill>
                <a:srgbClr val="0432FF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71562A8-15A4-5E21-6C6D-E0AC12D5FC74}"/>
              </a:ext>
            </a:extLst>
          </p:cNvPr>
          <p:cNvCxnSpPr>
            <a:cxnSpLocks/>
            <a:endCxn id="29" idx="2"/>
          </p:cNvCxnSpPr>
          <p:nvPr/>
        </p:nvCxnSpPr>
        <p:spPr>
          <a:xfrm>
            <a:off x="5024716" y="2839090"/>
            <a:ext cx="389640" cy="361446"/>
          </a:xfrm>
          <a:prstGeom prst="line">
            <a:avLst/>
          </a:prstGeom>
          <a:ln w="317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09576DAD-D53B-D959-C908-43854AC3F16E}"/>
              </a:ext>
            </a:extLst>
          </p:cNvPr>
          <p:cNvCxnSpPr>
            <a:cxnSpLocks/>
            <a:stCxn id="27" idx="0"/>
          </p:cNvCxnSpPr>
          <p:nvPr/>
        </p:nvCxnSpPr>
        <p:spPr>
          <a:xfrm flipV="1">
            <a:off x="5781065" y="2803175"/>
            <a:ext cx="345427" cy="425456"/>
          </a:xfrm>
          <a:prstGeom prst="line">
            <a:avLst/>
          </a:prstGeom>
          <a:ln w="317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39FEA73D-CFFD-82EE-4D1E-5C85BBE754CD}"/>
              </a:ext>
            </a:extLst>
          </p:cNvPr>
          <p:cNvCxnSpPr>
            <a:cxnSpLocks/>
            <a:stCxn id="25" idx="7"/>
          </p:cNvCxnSpPr>
          <p:nvPr/>
        </p:nvCxnSpPr>
        <p:spPr>
          <a:xfrm flipV="1">
            <a:off x="5140918" y="3530887"/>
            <a:ext cx="311187" cy="358532"/>
          </a:xfrm>
          <a:prstGeom prst="line">
            <a:avLst/>
          </a:prstGeom>
          <a:ln w="317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6486CC3-1D6D-57F9-85BF-B66D9528884F}"/>
              </a:ext>
            </a:extLst>
          </p:cNvPr>
          <p:cNvCxnSpPr>
            <a:cxnSpLocks/>
          </p:cNvCxnSpPr>
          <p:nvPr/>
        </p:nvCxnSpPr>
        <p:spPr>
          <a:xfrm>
            <a:off x="5781065" y="3584003"/>
            <a:ext cx="408469" cy="338964"/>
          </a:xfrm>
          <a:prstGeom prst="line">
            <a:avLst/>
          </a:prstGeom>
          <a:ln w="317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BC68D738-A983-9C7B-2CF4-7EECBFD51F17}"/>
              </a:ext>
            </a:extLst>
          </p:cNvPr>
          <p:cNvSpPr txBox="1"/>
          <p:nvPr/>
        </p:nvSpPr>
        <p:spPr>
          <a:xfrm>
            <a:off x="1972094" y="4379595"/>
            <a:ext cx="8781397" cy="10563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200" dirty="0">
                <a:solidFill>
                  <a:srgbClr val="FF0000"/>
                </a:solidFill>
                <a:latin typeface="+mn-ea"/>
              </a:rPr>
              <a:t>2-local</a:t>
            </a:r>
            <a:r>
              <a:rPr lang="zh-CN" altLang="en-US" sz="2200" dirty="0">
                <a:solidFill>
                  <a:srgbClr val="FF0000"/>
                </a:solidFill>
                <a:latin typeface="+mn-ea"/>
              </a:rPr>
              <a:t> </a:t>
            </a:r>
            <a:r>
              <a:rPr lang="en-US" altLang="zh-CN" sz="2200" dirty="0">
                <a:solidFill>
                  <a:srgbClr val="FF0000"/>
                </a:solidFill>
                <a:latin typeface="+mn-ea"/>
              </a:rPr>
              <a:t>CLH:</a:t>
            </a:r>
            <a:r>
              <a:rPr lang="zh-CN" altLang="en-US" sz="2200" dirty="0">
                <a:solidFill>
                  <a:srgbClr val="FF0000"/>
                </a:solidFill>
                <a:latin typeface="+mn-ea"/>
              </a:rPr>
              <a:t> </a:t>
            </a:r>
            <a:r>
              <a:rPr lang="en-US" altLang="zh-CN" sz="2200" dirty="0">
                <a:solidFill>
                  <a:srgbClr val="0432FF"/>
                </a:solidFill>
                <a:latin typeface="+mn-ea"/>
              </a:rPr>
              <a:t>Trivial</a:t>
            </a:r>
            <a:r>
              <a:rPr lang="zh-CN" altLang="en-US" sz="2200" dirty="0">
                <a:solidFill>
                  <a:srgbClr val="0432FF"/>
                </a:solidFill>
                <a:latin typeface="+mn-ea"/>
              </a:rPr>
              <a:t> </a:t>
            </a:r>
            <a:r>
              <a:rPr lang="en-US" altLang="zh-CN" sz="2200" dirty="0">
                <a:solidFill>
                  <a:srgbClr val="0432FF"/>
                </a:solidFill>
                <a:latin typeface="+mn-ea"/>
              </a:rPr>
              <a:t>ground</a:t>
            </a:r>
            <a:r>
              <a:rPr lang="zh-CN" altLang="en-US" sz="2200" dirty="0">
                <a:solidFill>
                  <a:srgbClr val="0432FF"/>
                </a:solidFill>
                <a:latin typeface="+mn-ea"/>
              </a:rPr>
              <a:t> </a:t>
            </a:r>
            <a:r>
              <a:rPr lang="en-US" altLang="zh-CN" sz="2200" dirty="0">
                <a:solidFill>
                  <a:srgbClr val="0432FF"/>
                </a:solidFill>
                <a:latin typeface="+mn-ea"/>
              </a:rPr>
              <a:t>state,</a:t>
            </a:r>
            <a:r>
              <a:rPr lang="zh-CN" altLang="en-US" sz="2200" dirty="0">
                <a:solidFill>
                  <a:srgbClr val="0432FF"/>
                </a:solidFill>
                <a:latin typeface="+mn-ea"/>
              </a:rPr>
              <a:t> </a:t>
            </a:r>
            <a:r>
              <a:rPr lang="en-US" altLang="zh-CN" sz="2200" dirty="0">
                <a:latin typeface="+mn-ea"/>
              </a:rPr>
              <a:t>prepared</a:t>
            </a:r>
            <a:r>
              <a:rPr lang="zh-CN" altLang="en-US" sz="2200" dirty="0">
                <a:latin typeface="+mn-ea"/>
              </a:rPr>
              <a:t> </a:t>
            </a:r>
            <a:r>
              <a:rPr lang="en-US" altLang="zh-CN" sz="2200" dirty="0">
                <a:latin typeface="+mn-ea"/>
              </a:rPr>
              <a:t>by</a:t>
            </a:r>
            <a:r>
              <a:rPr lang="zh-CN" altLang="en-US" sz="2200" dirty="0">
                <a:solidFill>
                  <a:srgbClr val="0070C0"/>
                </a:solidFill>
                <a:latin typeface="+mn-ea"/>
              </a:rPr>
              <a:t> </a:t>
            </a:r>
            <a:r>
              <a:rPr lang="en-US" altLang="zh-CN" sz="2200" b="1" dirty="0">
                <a:latin typeface="+mn-ea"/>
              </a:rPr>
              <a:t>constant</a:t>
            </a:r>
            <a:r>
              <a:rPr lang="zh-CN" altLang="en-US" sz="2200" b="1" dirty="0">
                <a:latin typeface="+mn-ea"/>
              </a:rPr>
              <a:t> </a:t>
            </a:r>
            <a:r>
              <a:rPr lang="en-US" altLang="zh-CN" sz="2200" b="1" dirty="0">
                <a:latin typeface="+mn-ea"/>
              </a:rPr>
              <a:t>depth</a:t>
            </a:r>
            <a:r>
              <a:rPr lang="zh-CN" altLang="en-US" sz="2200" b="1" dirty="0">
                <a:latin typeface="+mn-ea"/>
              </a:rPr>
              <a:t> </a:t>
            </a:r>
            <a:r>
              <a:rPr lang="en-US" altLang="zh-CN" sz="2200" dirty="0">
                <a:latin typeface="+mn-ea"/>
              </a:rPr>
              <a:t>circuit.</a:t>
            </a:r>
            <a:r>
              <a:rPr lang="zh-CN" altLang="en-US" sz="2200" dirty="0">
                <a:latin typeface="+mn-ea"/>
              </a:rPr>
              <a:t> </a:t>
            </a:r>
            <a:endParaRPr lang="en-US" altLang="zh-CN" sz="2200" dirty="0">
              <a:solidFill>
                <a:srgbClr val="0070C0"/>
              </a:solidFill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200" dirty="0">
                <a:solidFill>
                  <a:srgbClr val="FF0000"/>
                </a:solidFill>
                <a:latin typeface="+mn-ea"/>
              </a:rPr>
              <a:t>NP</a:t>
            </a:r>
            <a:r>
              <a:rPr lang="zh-CN" altLang="en-US" sz="2200" dirty="0">
                <a:solidFill>
                  <a:srgbClr val="FF0000"/>
                </a:solidFill>
                <a:latin typeface="+mn-ea"/>
              </a:rPr>
              <a:t> </a:t>
            </a:r>
            <a:r>
              <a:rPr lang="en-US" altLang="zh-CN" sz="2200" dirty="0">
                <a:solidFill>
                  <a:srgbClr val="FF0000"/>
                </a:solidFill>
                <a:latin typeface="+mn-ea"/>
              </a:rPr>
              <a:t>witness:</a:t>
            </a:r>
            <a:r>
              <a:rPr lang="zh-CN" altLang="en-US" sz="2200" dirty="0">
                <a:solidFill>
                  <a:srgbClr val="FF0000"/>
                </a:solidFill>
                <a:latin typeface="+mn-ea"/>
              </a:rPr>
              <a:t> </a:t>
            </a:r>
            <a:r>
              <a:rPr lang="en-US" altLang="zh-CN" sz="2200" b="1" dirty="0">
                <a:latin typeface="+mn-ea"/>
              </a:rPr>
              <a:t>constant</a:t>
            </a:r>
            <a:r>
              <a:rPr lang="zh-CN" altLang="en-US" sz="2200" b="1" dirty="0">
                <a:latin typeface="+mn-ea"/>
              </a:rPr>
              <a:t> </a:t>
            </a:r>
            <a:r>
              <a:rPr lang="en-US" altLang="zh-CN" sz="2200" b="1" dirty="0">
                <a:latin typeface="+mn-ea"/>
              </a:rPr>
              <a:t>depth</a:t>
            </a:r>
            <a:r>
              <a:rPr lang="zh-CN" altLang="en-US" sz="2200" b="1" dirty="0">
                <a:latin typeface="+mn-ea"/>
              </a:rPr>
              <a:t> </a:t>
            </a:r>
            <a:r>
              <a:rPr lang="en-US" altLang="zh-CN" sz="2200" dirty="0">
                <a:latin typeface="+mn-ea"/>
              </a:rPr>
              <a:t>circuit</a:t>
            </a:r>
            <a:r>
              <a:rPr lang="zh-CN" altLang="en-US" sz="2200" b="1" dirty="0">
                <a:latin typeface="+mn-ea"/>
              </a:rPr>
              <a:t> </a:t>
            </a:r>
            <a:r>
              <a:rPr lang="en-US" altLang="zh-CN" sz="2200" dirty="0">
                <a:latin typeface="+mn-ea"/>
              </a:rPr>
              <a:t>for</a:t>
            </a:r>
            <a:r>
              <a:rPr lang="zh-CN" altLang="en-US" sz="2200" dirty="0">
                <a:latin typeface="+mn-ea"/>
              </a:rPr>
              <a:t> </a:t>
            </a:r>
            <a:r>
              <a:rPr lang="en-US" altLang="zh-CN" sz="2200" dirty="0">
                <a:latin typeface="+mn-ea"/>
              </a:rPr>
              <a:t>GS</a:t>
            </a:r>
            <a:r>
              <a:rPr lang="zh-CN" altLang="en-US" sz="2200" dirty="0">
                <a:latin typeface="+mn-ea"/>
              </a:rPr>
              <a:t> </a:t>
            </a:r>
            <a:r>
              <a:rPr lang="en-US" altLang="zh-CN" sz="2200" dirty="0">
                <a:solidFill>
                  <a:srgbClr val="0070C0"/>
                </a:solidFill>
                <a:latin typeface="+mn-ea"/>
              </a:rPr>
              <a:t>(constructive</a:t>
            </a:r>
            <a:r>
              <a:rPr lang="zh-CN" altLang="en-US" sz="2200" dirty="0">
                <a:solidFill>
                  <a:srgbClr val="0070C0"/>
                </a:solidFill>
                <a:latin typeface="+mn-ea"/>
              </a:rPr>
              <a:t> </a:t>
            </a:r>
            <a:r>
              <a:rPr lang="en-US" altLang="zh-CN" sz="2200" dirty="0">
                <a:solidFill>
                  <a:srgbClr val="0070C0"/>
                </a:solidFill>
                <a:latin typeface="+mn-ea"/>
              </a:rPr>
              <a:t>proof)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08329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2"/>
    </mc:Choice>
    <mc:Fallback xmlns="">
      <p:transition spd="slow" advTm="5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FCB16-08A2-9C8A-C2B2-D7BB304DB1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Limitation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structure</a:t>
            </a:r>
            <a:r>
              <a:rPr lang="zh-CN" altLang="en-US" dirty="0"/>
              <a:t> </a:t>
            </a:r>
            <a:r>
              <a:rPr lang="en-US" altLang="zh-CN" dirty="0"/>
              <a:t>lemma</a:t>
            </a:r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8AB008-B2E9-8D60-F0C0-71806E2D7B4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buFont typeface="Wingdings" pitchFamily="2" charset="2"/>
                  <a:buChar char="v"/>
                </a:pPr>
                <a:r>
                  <a:rPr lang="zh-CN" altLang="en-US" dirty="0"/>
                  <a:t> </a:t>
                </a:r>
                <a:r>
                  <a:rPr lang="en-US" altLang="zh-CN" dirty="0"/>
                  <a:t>Can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structure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Lemma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proves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general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CLHP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NP?</a:t>
                </a:r>
              </a:p>
              <a:p>
                <a:pPr>
                  <a:buFont typeface="Wingdings" pitchFamily="2" charset="2"/>
                  <a:buChar char="v"/>
                </a:pPr>
                <a:endParaRPr lang="en-US" altLang="zh-CN" dirty="0">
                  <a:solidFill>
                    <a:srgbClr val="C00000"/>
                  </a:solidFill>
                </a:endParaRPr>
              </a:p>
              <a:p>
                <a:pPr>
                  <a:buFont typeface="Wingdings" pitchFamily="2" charset="2"/>
                  <a:buChar char="v"/>
                </a:pPr>
                <a:endParaRPr lang="en-US" altLang="zh-CN" dirty="0">
                  <a:solidFill>
                    <a:srgbClr val="C00000"/>
                  </a:solidFill>
                </a:endParaRPr>
              </a:p>
              <a:p>
                <a:pPr>
                  <a:buFont typeface="Wingdings" pitchFamily="2" charset="2"/>
                  <a:buChar char="v"/>
                </a:pPr>
                <a:endParaRPr lang="en-US" altLang="zh-CN" dirty="0">
                  <a:solidFill>
                    <a:srgbClr val="C00000"/>
                  </a:solidFill>
                </a:endParaRPr>
              </a:p>
              <a:p>
                <a:pPr>
                  <a:buFont typeface="Wingdings" pitchFamily="2" charset="2"/>
                  <a:buChar char="v"/>
                </a:pPr>
                <a:r>
                  <a:rPr lang="zh-CN" altLang="en-US" dirty="0">
                    <a:solidFill>
                      <a:srgbClr val="C00000"/>
                    </a:solidFill>
                  </a:rPr>
                  <a:t> </a:t>
                </a:r>
                <a:r>
                  <a:rPr lang="en-US" altLang="zh-CN" dirty="0">
                    <a:solidFill>
                      <a:srgbClr val="C00000"/>
                    </a:solidFill>
                  </a:rPr>
                  <a:t>No</a:t>
                </a:r>
                <a:r>
                  <a:rPr lang="zh-CN" altLang="en-US" dirty="0">
                    <a:solidFill>
                      <a:srgbClr val="C00000"/>
                    </a:solidFill>
                  </a:rPr>
                  <a:t> </a:t>
                </a:r>
                <a:r>
                  <a:rPr lang="en-US" altLang="zh-CN" dirty="0">
                    <a:solidFill>
                      <a:srgbClr val="C00000"/>
                    </a:solidFill>
                  </a:rPr>
                  <a:t>it</a:t>
                </a:r>
                <a:r>
                  <a:rPr lang="zh-CN" altLang="en-US" dirty="0">
                    <a:solidFill>
                      <a:srgbClr val="C00000"/>
                    </a:solidFill>
                  </a:rPr>
                  <a:t> </a:t>
                </a:r>
                <a:r>
                  <a:rPr lang="en-US" altLang="zh-CN" dirty="0">
                    <a:solidFill>
                      <a:srgbClr val="C00000"/>
                    </a:solidFill>
                  </a:rPr>
                  <a:t>can’t…</a:t>
                </a:r>
              </a:p>
              <a:p>
                <a:endParaRPr lang="en-CN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8AB008-B2E9-8D60-F0C0-71806E2D7B4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E5D85503-A3B7-EE3B-1D80-7BB9CCC265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5370" y="2500439"/>
            <a:ext cx="3226987" cy="117984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AF3A6D2-D699-C16E-0007-096AE8835400}"/>
                  </a:ext>
                </a:extLst>
              </p:cNvPr>
              <p:cNvSpPr txBox="1"/>
              <p:nvPr/>
            </p:nvSpPr>
            <p:spPr>
              <a:xfrm>
                <a:off x="3387511" y="3815219"/>
                <a:ext cx="6754015" cy="33600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Courier New" panose="02070309020205020404" pitchFamily="49" charset="0"/>
                  <a:buChar char="o"/>
                </a:pPr>
                <a:r>
                  <a:rPr lang="en-US" altLang="zh-CN" sz="2400" dirty="0">
                    <a:solidFill>
                      <a:srgbClr val="0432FF"/>
                    </a:solidFill>
                  </a:rPr>
                  <a:t>Structure</a:t>
                </a:r>
                <a:r>
                  <a:rPr lang="zh-CN" altLang="en-US" sz="2400" dirty="0">
                    <a:solidFill>
                      <a:srgbClr val="0432FF"/>
                    </a:solidFill>
                  </a:rPr>
                  <a:t> </a:t>
                </a:r>
                <a:r>
                  <a:rPr lang="en-US" altLang="zh-CN" sz="2400" dirty="0">
                    <a:solidFill>
                      <a:srgbClr val="0432FF"/>
                    </a:solidFill>
                  </a:rPr>
                  <a:t>Lemma</a:t>
                </a:r>
                <a:r>
                  <a:rPr lang="zh-CN" altLang="en-US" sz="2400" dirty="0">
                    <a:solidFill>
                      <a:srgbClr val="0432FF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b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zh-CN" altLang="en-US" sz="2400" dirty="0">
                    <a:solidFill>
                      <a:schemeClr val="tx2"/>
                    </a:solidFill>
                  </a:rPr>
                  <a:t> </a:t>
                </a:r>
                <a:r>
                  <a:rPr lang="en-US" altLang="zh-CN" sz="2400" dirty="0">
                    <a:solidFill>
                      <a:srgbClr val="0432FF"/>
                    </a:solidFill>
                  </a:rPr>
                  <a:t>Trivial</a:t>
                </a:r>
                <a:r>
                  <a:rPr lang="zh-CN" altLang="en-US" sz="2400" dirty="0">
                    <a:solidFill>
                      <a:srgbClr val="0432FF"/>
                    </a:solidFill>
                  </a:rPr>
                  <a:t> </a:t>
                </a:r>
                <a:r>
                  <a:rPr lang="en-US" altLang="zh-CN" sz="2400" dirty="0">
                    <a:solidFill>
                      <a:srgbClr val="0432FF"/>
                    </a:solidFill>
                  </a:rPr>
                  <a:t>GS</a:t>
                </a:r>
              </a:p>
              <a:p>
                <a:pPr marL="342900" indent="-342900">
                  <a:lnSpc>
                    <a:spcPct val="150000"/>
                  </a:lnSpc>
                  <a:buFont typeface="Courier New" panose="02070309020205020404" pitchFamily="49" charset="0"/>
                  <a:buChar char="o"/>
                </a:pPr>
                <a:r>
                  <a:rPr lang="en-US" altLang="zh-CN" sz="2400" b="1" dirty="0">
                    <a:solidFill>
                      <a:srgbClr val="FF0000"/>
                    </a:solidFill>
                  </a:rPr>
                  <a:t>No</a:t>
                </a:r>
                <a:r>
                  <a:rPr lang="zh-CN" altLang="en-US" sz="2400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zh-CN" sz="2400" dirty="0">
                    <a:solidFill>
                      <a:srgbClr val="0432FF"/>
                    </a:solidFill>
                  </a:rPr>
                  <a:t>trivial</a:t>
                </a:r>
                <a:r>
                  <a:rPr lang="zh-CN" altLang="en-US" sz="2400" dirty="0">
                    <a:solidFill>
                      <a:srgbClr val="0432FF"/>
                    </a:solidFill>
                  </a:rPr>
                  <a:t> </a:t>
                </a:r>
                <a:r>
                  <a:rPr lang="en-US" altLang="zh-CN" sz="2400" dirty="0">
                    <a:solidFill>
                      <a:srgbClr val="0432FF"/>
                    </a:solidFill>
                  </a:rPr>
                  <a:t>ground</a:t>
                </a:r>
                <a:r>
                  <a:rPr lang="zh-CN" altLang="en-US" sz="2400" dirty="0">
                    <a:solidFill>
                      <a:srgbClr val="0432FF"/>
                    </a:solidFill>
                  </a:rPr>
                  <a:t> </a:t>
                </a:r>
                <a:r>
                  <a:rPr lang="en-US" altLang="zh-CN" sz="2400" dirty="0">
                    <a:solidFill>
                      <a:srgbClr val="0432FF"/>
                    </a:solidFill>
                  </a:rPr>
                  <a:t>state</a:t>
                </a:r>
                <a:r>
                  <a:rPr lang="zh-CN" altLang="en-US" sz="2400" dirty="0">
                    <a:solidFill>
                      <a:srgbClr val="0432FF"/>
                    </a:solidFill>
                  </a:rPr>
                  <a:t> </a:t>
                </a:r>
                <a:r>
                  <a:rPr lang="en-US" altLang="zh-CN" sz="2400" dirty="0"/>
                  <a:t>for</a:t>
                </a:r>
                <a:r>
                  <a:rPr lang="zh-CN" altLang="en-US" sz="2400" dirty="0">
                    <a:solidFill>
                      <a:srgbClr val="0432FF"/>
                    </a:solidFill>
                  </a:rPr>
                  <a:t> </a:t>
                </a:r>
                <a:r>
                  <a:rPr lang="en-US" altLang="zh-CN" sz="2400" dirty="0" err="1">
                    <a:solidFill>
                      <a:srgbClr val="0432FF"/>
                    </a:solidFill>
                  </a:rPr>
                  <a:t>Toric</a:t>
                </a:r>
                <a:r>
                  <a:rPr lang="zh-CN" altLang="en-US" sz="2400" dirty="0">
                    <a:solidFill>
                      <a:srgbClr val="0432FF"/>
                    </a:solidFill>
                  </a:rPr>
                  <a:t> </a:t>
                </a:r>
                <a:r>
                  <a:rPr lang="en-US" altLang="zh-CN" sz="2400" dirty="0">
                    <a:solidFill>
                      <a:srgbClr val="0432FF"/>
                    </a:solidFill>
                  </a:rPr>
                  <a:t>code</a:t>
                </a:r>
                <a:r>
                  <a:rPr lang="en-US" altLang="zh-CN" sz="2400" dirty="0"/>
                  <a:t>!</a:t>
                </a:r>
              </a:p>
              <a:p>
                <a:pPr marL="800100" lvl="1" indent="-342900">
                  <a:lnSpc>
                    <a:spcPct val="150000"/>
                  </a:lnSpc>
                  <a:buFont typeface="Courier New" panose="02070309020205020404" pitchFamily="49" charset="0"/>
                  <a:buChar char="o"/>
                </a:pPr>
                <a:r>
                  <a:rPr lang="en-US" altLang="zh-CN" sz="2400" dirty="0" err="1">
                    <a:latin typeface="+mn-ea"/>
                  </a:rPr>
                  <a:t>Toric</a:t>
                </a:r>
                <a:r>
                  <a:rPr lang="zh-CN" altLang="en-US" sz="2400" dirty="0">
                    <a:latin typeface="+mn-ea"/>
                  </a:rPr>
                  <a:t> </a:t>
                </a:r>
                <a:r>
                  <a:rPr lang="en-US" altLang="zh-CN" sz="2400" dirty="0">
                    <a:latin typeface="+mn-ea"/>
                  </a:rPr>
                  <a:t>code:</a:t>
                </a:r>
                <a:r>
                  <a:rPr lang="zh-CN" altLang="en-US" sz="2400" dirty="0">
                    <a:latin typeface="+mn-ea"/>
                  </a:rPr>
                  <a:t> </a:t>
                </a:r>
                <a:r>
                  <a:rPr lang="en-US" altLang="zh-CN" sz="2400" b="1" dirty="0">
                    <a:latin typeface="+mn-ea"/>
                  </a:rPr>
                  <a:t>4-local</a:t>
                </a:r>
                <a:r>
                  <a:rPr lang="zh-CN" altLang="en-US" sz="2400" b="1" dirty="0">
                    <a:latin typeface="+mn-ea"/>
                  </a:rPr>
                  <a:t> </a:t>
                </a:r>
                <a:r>
                  <a:rPr lang="en-US" altLang="zh-CN" sz="2400" b="1" dirty="0">
                    <a:latin typeface="+mn-ea"/>
                  </a:rPr>
                  <a:t>CLH</a:t>
                </a:r>
                <a:r>
                  <a:rPr lang="zh-CN" altLang="en-US" sz="2400" b="1" dirty="0">
                    <a:latin typeface="+mn-ea"/>
                  </a:rPr>
                  <a:t> </a:t>
                </a:r>
                <a:r>
                  <a:rPr lang="en-US" altLang="zh-CN" sz="2400" b="1" dirty="0">
                    <a:latin typeface="+mn-ea"/>
                  </a:rPr>
                  <a:t>on</a:t>
                </a:r>
                <a:r>
                  <a:rPr lang="zh-CN" altLang="en-US" sz="2400" b="1" dirty="0">
                    <a:latin typeface="+mn-ea"/>
                  </a:rPr>
                  <a:t> </a:t>
                </a:r>
                <a:r>
                  <a:rPr lang="en-US" altLang="zh-CN" sz="2400" b="1" dirty="0">
                    <a:latin typeface="+mn-ea"/>
                  </a:rPr>
                  <a:t>2D.</a:t>
                </a:r>
              </a:p>
              <a:p>
                <a:pPr marL="800100" lvl="1" indent="-342900">
                  <a:lnSpc>
                    <a:spcPct val="150000"/>
                  </a:lnSpc>
                  <a:buFont typeface="Courier New" panose="02070309020205020404" pitchFamily="49" charset="0"/>
                  <a:buChar char="o"/>
                </a:pPr>
                <a:r>
                  <a:rPr lang="en-US" altLang="zh-CN" sz="2400" dirty="0">
                    <a:latin typeface="+mn-ea"/>
                  </a:rPr>
                  <a:t>GS</a:t>
                </a:r>
                <a:r>
                  <a:rPr lang="zh-CN" altLang="en-US" sz="2400" dirty="0">
                    <a:latin typeface="+mn-ea"/>
                  </a:rPr>
                  <a:t> </a:t>
                </a:r>
                <a:r>
                  <a:rPr lang="en-US" altLang="zh-CN" sz="2400" dirty="0">
                    <a:latin typeface="+mn-ea"/>
                  </a:rPr>
                  <a:t>needs</a:t>
                </a:r>
                <a:r>
                  <a:rPr lang="zh-CN" altLang="en-US" sz="2400" dirty="0">
                    <a:latin typeface="+mn-ea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 altLang="zh-CN" sz="2400"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altLang="zh-CN" sz="240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  <m:r>
                      <a:rPr lang="en-US" altLang="zh-CN" sz="240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400" dirty="0">
                    <a:latin typeface="+mn-ea"/>
                  </a:rPr>
                  <a:t> </a:t>
                </a:r>
                <a:r>
                  <a:rPr lang="en-US" altLang="zh-CN" sz="2400" dirty="0">
                    <a:latin typeface="+mn-ea"/>
                  </a:rPr>
                  <a:t>depth</a:t>
                </a:r>
                <a:r>
                  <a:rPr lang="zh-CN" altLang="en-US" sz="2400" dirty="0">
                    <a:latin typeface="+mn-ea"/>
                  </a:rPr>
                  <a:t> </a:t>
                </a:r>
                <a:r>
                  <a:rPr lang="en-US" altLang="zh-CN" sz="2400" dirty="0">
                    <a:latin typeface="+mn-ea"/>
                  </a:rPr>
                  <a:t>quantum</a:t>
                </a:r>
                <a:r>
                  <a:rPr lang="zh-CN" altLang="en-US" sz="2400" dirty="0">
                    <a:latin typeface="+mn-ea"/>
                  </a:rPr>
                  <a:t> </a:t>
                </a:r>
                <a:r>
                  <a:rPr lang="en-US" altLang="zh-CN" sz="2400" dirty="0">
                    <a:latin typeface="+mn-ea"/>
                  </a:rPr>
                  <a:t>circuits.</a:t>
                </a:r>
              </a:p>
              <a:p>
                <a:pPr marL="800100" lvl="1" indent="-342900">
                  <a:lnSpc>
                    <a:spcPct val="150000"/>
                  </a:lnSpc>
                  <a:buFont typeface="Courier New" panose="02070309020205020404" pitchFamily="49" charset="0"/>
                  <a:buChar char="o"/>
                </a:pPr>
                <a:endParaRPr lang="en-US" altLang="zh-CN" sz="2400" dirty="0">
                  <a:latin typeface="+mn-ea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zh-CN" sz="2400" dirty="0">
                  <a:solidFill>
                    <a:srgbClr val="0070C0"/>
                  </a:solidFill>
                  <a:latin typeface="+mn-ea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AF3A6D2-D699-C16E-0007-096AE88354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7511" y="3815219"/>
                <a:ext cx="6754015" cy="3360022"/>
              </a:xfrm>
              <a:prstGeom prst="rect">
                <a:avLst/>
              </a:prstGeom>
              <a:blipFill>
                <a:blip r:embed="rId4"/>
                <a:stretch>
                  <a:fillRect l="-112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50949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4"/>
    </mc:Choice>
    <mc:Fallback xmlns="">
      <p:transition spd="slow" advTm="1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107C8F-A156-96FB-33EB-4D2637487F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Outline:</a:t>
            </a:r>
            <a:r>
              <a:rPr lang="zh-CN" altLang="en-US" dirty="0"/>
              <a:t> </a:t>
            </a:r>
            <a:r>
              <a:rPr lang="en-US" altLang="zh-CN" dirty="0"/>
              <a:t>New</a:t>
            </a:r>
            <a:r>
              <a:rPr lang="zh-CN" altLang="en-US" dirty="0"/>
              <a:t> </a:t>
            </a:r>
            <a:r>
              <a:rPr lang="en-US" altLang="zh-CN" dirty="0"/>
              <a:t>ideas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qudit-CLHP-2D</a:t>
            </a:r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3DAD871-0699-9A98-DB8D-AE44A1600F0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Font typeface="Wingdings" pitchFamily="2" charset="2"/>
                  <a:buChar char="v"/>
                </a:pPr>
                <a:r>
                  <a:rPr lang="zh-CN" altLang="en-US" sz="2600" dirty="0">
                    <a:latin typeface="+mn-ea"/>
                  </a:rPr>
                  <a:t> </a:t>
                </a:r>
                <a:r>
                  <a:rPr lang="en-US" altLang="zh-CN" sz="2600" dirty="0">
                    <a:latin typeface="+mn-ea"/>
                  </a:rPr>
                  <a:t>(?)</a:t>
                </a:r>
                <a:r>
                  <a:rPr lang="zh-CN" altLang="en-US" sz="2600" dirty="0">
                    <a:latin typeface="+mn-ea"/>
                  </a:rPr>
                  <a:t> </a:t>
                </a:r>
                <a:r>
                  <a:rPr lang="en-US" altLang="zh-CN" sz="2600" dirty="0">
                    <a:latin typeface="+mn-ea"/>
                  </a:rPr>
                  <a:t>qudit-</a:t>
                </a:r>
                <a:r>
                  <a:rPr lang="en-US" altLang="zh-CN" sz="2600" b="1" dirty="0">
                    <a:solidFill>
                      <a:srgbClr val="0432FF"/>
                    </a:solidFill>
                    <a:latin typeface="+mn-ea"/>
                  </a:rPr>
                  <a:t>CLHP-2D</a:t>
                </a:r>
                <a:r>
                  <a:rPr lang="zh-CN" altLang="en-US" sz="2600" dirty="0">
                    <a:latin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6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zh-CN" altLang="en-US" sz="26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2600" b="1" dirty="0">
                    <a:latin typeface="+mn-ea"/>
                  </a:rPr>
                  <a:t>NP</a:t>
                </a:r>
                <a:r>
                  <a:rPr lang="en-US" altLang="zh-CN" sz="2600" dirty="0">
                    <a:latin typeface="+mn-ea"/>
                  </a:rPr>
                  <a:t>?</a:t>
                </a:r>
              </a:p>
              <a:p>
                <a:pPr marL="342900" indent="-342900">
                  <a:buFont typeface="Courier New" panose="02070309020205020404" pitchFamily="49" charset="0"/>
                  <a:buChar char="o"/>
                </a:pPr>
                <a:endParaRPr lang="en-US" altLang="zh-CN" sz="2600" b="1" dirty="0">
                  <a:latin typeface="+mn-ea"/>
                </a:endParaRPr>
              </a:p>
              <a:p>
                <a:pPr marL="342900" indent="-342900">
                  <a:buFont typeface="Courier New" panose="02070309020205020404" pitchFamily="49" charset="0"/>
                  <a:buChar char="o"/>
                </a:pPr>
                <a:r>
                  <a:rPr lang="en-US" altLang="zh-CN" sz="2600" dirty="0">
                    <a:latin typeface="+mn-ea"/>
                  </a:rPr>
                  <a:t>why</a:t>
                </a:r>
                <a:r>
                  <a:rPr lang="zh-CN" altLang="en-US" sz="2600" dirty="0">
                    <a:latin typeface="+mn-ea"/>
                  </a:rPr>
                  <a:t> </a:t>
                </a:r>
                <a:r>
                  <a:rPr lang="en-US" altLang="zh-CN" sz="2600" dirty="0">
                    <a:latin typeface="+mn-ea"/>
                  </a:rPr>
                  <a:t>structure</a:t>
                </a:r>
                <a:r>
                  <a:rPr lang="zh-CN" altLang="en-US" sz="2600" dirty="0">
                    <a:latin typeface="+mn-ea"/>
                  </a:rPr>
                  <a:t> </a:t>
                </a:r>
                <a:r>
                  <a:rPr lang="en-US" altLang="zh-CN" sz="2600" dirty="0">
                    <a:latin typeface="+mn-ea"/>
                  </a:rPr>
                  <a:t>lemma</a:t>
                </a:r>
                <a:r>
                  <a:rPr lang="zh-CN" altLang="en-US" sz="2600" dirty="0">
                    <a:latin typeface="+mn-ea"/>
                  </a:rPr>
                  <a:t> </a:t>
                </a:r>
                <a:r>
                  <a:rPr lang="en-US" altLang="zh-CN" sz="2600" dirty="0">
                    <a:latin typeface="+mn-ea"/>
                  </a:rPr>
                  <a:t>doesn’t</a:t>
                </a:r>
                <a:r>
                  <a:rPr lang="zh-CN" altLang="en-US" sz="2600" dirty="0">
                    <a:latin typeface="+mn-ea"/>
                  </a:rPr>
                  <a:t> </a:t>
                </a:r>
                <a:r>
                  <a:rPr lang="en-US" altLang="zh-CN" sz="2600" dirty="0">
                    <a:latin typeface="+mn-ea"/>
                  </a:rPr>
                  <a:t>work</a:t>
                </a:r>
              </a:p>
              <a:p>
                <a:pPr marL="342900" indent="-342900">
                  <a:buFont typeface="Courier New" panose="02070309020205020404" pitchFamily="49" charset="0"/>
                  <a:buChar char="o"/>
                </a:pPr>
                <a:r>
                  <a:rPr lang="en-US" altLang="zh-CN" sz="2600" b="1" dirty="0">
                    <a:latin typeface="+mn-ea"/>
                  </a:rPr>
                  <a:t>Qubit</a:t>
                </a:r>
                <a:r>
                  <a:rPr lang="en-US" altLang="zh-CN" sz="2600" dirty="0">
                    <a:latin typeface="+mn-ea"/>
                  </a:rPr>
                  <a:t>-CLHP-2D</a:t>
                </a:r>
                <a:r>
                  <a:rPr lang="zh-CN" altLang="en-US" sz="2600" dirty="0">
                    <a:latin typeface="+mn-ea"/>
                  </a:rPr>
                  <a:t> </a:t>
                </a:r>
                <a:r>
                  <a:rPr lang="en-US" altLang="zh-CN" sz="2600" dirty="0">
                    <a:solidFill>
                      <a:srgbClr val="0070C0"/>
                    </a:solidFill>
                    <a:latin typeface="+mn-ea"/>
                  </a:rPr>
                  <a:t>[Sch11]</a:t>
                </a:r>
                <a:r>
                  <a:rPr lang="zh-CN" altLang="en-US" sz="2600" dirty="0">
                    <a:solidFill>
                      <a:srgbClr val="0070C0"/>
                    </a:solidFill>
                    <a:latin typeface="+mn-ea"/>
                  </a:rPr>
                  <a:t> </a:t>
                </a:r>
                <a:r>
                  <a:rPr lang="en-US" altLang="zh-CN" sz="2600" dirty="0">
                    <a:solidFill>
                      <a:srgbClr val="0070C0"/>
                    </a:solidFill>
                    <a:latin typeface="+mn-ea"/>
                  </a:rPr>
                  <a:t>(computing</a:t>
                </a:r>
                <a:r>
                  <a:rPr lang="zh-CN" altLang="en-US" sz="2600" dirty="0">
                    <a:solidFill>
                      <a:srgbClr val="0070C0"/>
                    </a:solidFill>
                    <a:latin typeface="+mn-ea"/>
                  </a:rPr>
                  <a:t> </a:t>
                </a:r>
                <a:r>
                  <a:rPr lang="en-US" altLang="zh-CN" sz="2600" dirty="0">
                    <a:solidFill>
                      <a:srgbClr val="FF0000"/>
                    </a:solidFill>
                    <a:latin typeface="+mn-ea"/>
                  </a:rPr>
                  <a:t>trace</a:t>
                </a:r>
                <a:r>
                  <a:rPr lang="en-US" altLang="zh-CN" sz="2600" dirty="0">
                    <a:solidFill>
                      <a:srgbClr val="0070C0"/>
                    </a:solidFill>
                    <a:latin typeface="+mn-ea"/>
                  </a:rPr>
                  <a:t>)</a:t>
                </a:r>
              </a:p>
              <a:p>
                <a:pPr marL="342900" indent="-342900">
                  <a:buFont typeface="Courier New" panose="02070309020205020404" pitchFamily="49" charset="0"/>
                  <a:buChar char="o"/>
                </a:pPr>
                <a:endParaRPr lang="en-US" altLang="zh-CN" sz="2600" dirty="0">
                  <a:solidFill>
                    <a:srgbClr val="0070C0"/>
                  </a:solidFill>
                  <a:latin typeface="+mn-ea"/>
                </a:endParaRPr>
              </a:p>
              <a:p>
                <a:pPr marL="342900" indent="-342900">
                  <a:buFont typeface="Courier New" panose="02070309020205020404" pitchFamily="49" charset="0"/>
                  <a:buChar char="o"/>
                </a:pPr>
                <a:r>
                  <a:rPr lang="en-US" altLang="zh-CN" sz="2600" b="1" dirty="0">
                    <a:latin typeface="+mn-ea"/>
                  </a:rPr>
                  <a:t>Qutrit</a:t>
                </a:r>
                <a:r>
                  <a:rPr lang="en-US" altLang="zh-CN" sz="2600" dirty="0">
                    <a:latin typeface="+mn-ea"/>
                  </a:rPr>
                  <a:t>-CLHP-2D,</a:t>
                </a:r>
                <a:r>
                  <a:rPr lang="zh-CN" altLang="en-US" sz="2600" dirty="0">
                    <a:latin typeface="+mn-ea"/>
                  </a:rPr>
                  <a:t> </a:t>
                </a:r>
                <a:r>
                  <a:rPr lang="en-US" altLang="zh-CN" sz="2600" dirty="0">
                    <a:solidFill>
                      <a:srgbClr val="0070C0"/>
                    </a:solidFill>
                    <a:latin typeface="+mn-ea"/>
                  </a:rPr>
                  <a:t>[IJ23]</a:t>
                </a:r>
                <a:r>
                  <a:rPr lang="zh-CN" altLang="en-US" sz="2600" dirty="0">
                    <a:solidFill>
                      <a:srgbClr val="0070C0"/>
                    </a:solidFill>
                    <a:latin typeface="+mn-ea"/>
                  </a:rPr>
                  <a:t> </a:t>
                </a:r>
                <a:r>
                  <a:rPr lang="en-US" altLang="zh-CN" sz="2600" dirty="0">
                    <a:solidFill>
                      <a:srgbClr val="0070C0"/>
                    </a:solidFill>
                    <a:latin typeface="+mn-ea"/>
                  </a:rPr>
                  <a:t>(</a:t>
                </a:r>
                <a:r>
                  <a:rPr lang="en-US" altLang="zh-CN" sz="2600" b="1" dirty="0">
                    <a:solidFill>
                      <a:srgbClr val="0070C0"/>
                    </a:solidFill>
                    <a:latin typeface="+mn-ea"/>
                  </a:rPr>
                  <a:t>non</a:t>
                </a:r>
                <a:r>
                  <a:rPr lang="en-US" altLang="zh-CN" sz="2600" dirty="0">
                    <a:solidFill>
                      <a:srgbClr val="0070C0"/>
                    </a:solidFill>
                    <a:latin typeface="+mn-ea"/>
                  </a:rPr>
                  <a:t>-constructive</a:t>
                </a:r>
                <a:r>
                  <a:rPr lang="zh-CN" altLang="en-US" sz="2600" dirty="0">
                    <a:solidFill>
                      <a:srgbClr val="0070C0"/>
                    </a:solidFill>
                    <a:latin typeface="+mn-ea"/>
                  </a:rPr>
                  <a:t> </a:t>
                </a:r>
                <a:r>
                  <a:rPr lang="en-US" altLang="zh-CN" sz="2600" dirty="0">
                    <a:solidFill>
                      <a:srgbClr val="FF0000"/>
                    </a:solidFill>
                    <a:latin typeface="+mn-ea"/>
                  </a:rPr>
                  <a:t>self-reduction</a:t>
                </a:r>
                <a:r>
                  <a:rPr lang="en-US" altLang="zh-CN" sz="2600" dirty="0">
                    <a:solidFill>
                      <a:srgbClr val="0070C0"/>
                    </a:solidFill>
                    <a:latin typeface="+mn-ea"/>
                  </a:rPr>
                  <a:t>)</a:t>
                </a:r>
              </a:p>
              <a:p>
                <a:pPr marL="342900" indent="-342900">
                  <a:buFont typeface="Courier New" panose="02070309020205020404" pitchFamily="49" charset="0"/>
                  <a:buChar char="o"/>
                </a:pPr>
                <a:r>
                  <a:rPr lang="en-US" altLang="zh-CN" sz="2600" b="1" dirty="0">
                    <a:latin typeface="+mn-ea"/>
                  </a:rPr>
                  <a:t>Factorized</a:t>
                </a:r>
                <a:r>
                  <a:rPr lang="en-US" altLang="zh-CN" sz="2600" dirty="0">
                    <a:latin typeface="+mn-ea"/>
                  </a:rPr>
                  <a:t>-qudit-CLHP-2D</a:t>
                </a:r>
                <a:r>
                  <a:rPr lang="zh-CN" altLang="en-US" sz="2600" dirty="0">
                    <a:latin typeface="+mn-ea"/>
                  </a:rPr>
                  <a:t> </a:t>
                </a:r>
                <a:r>
                  <a:rPr lang="en-US" altLang="zh-CN" sz="2600" dirty="0">
                    <a:solidFill>
                      <a:srgbClr val="0070C0"/>
                    </a:solidFill>
                    <a:latin typeface="+mn-ea"/>
                  </a:rPr>
                  <a:t>[IJ23]</a:t>
                </a:r>
                <a:r>
                  <a:rPr lang="zh-CN" altLang="en-US" sz="2600" dirty="0">
                    <a:solidFill>
                      <a:srgbClr val="0070C0"/>
                    </a:solidFill>
                    <a:latin typeface="+mn-ea"/>
                  </a:rPr>
                  <a:t> </a:t>
                </a:r>
                <a:endParaRPr lang="en-US" altLang="zh-CN" sz="2600" dirty="0">
                  <a:solidFill>
                    <a:srgbClr val="0070C0"/>
                  </a:solidFill>
                  <a:latin typeface="+mn-ea"/>
                </a:endParaRPr>
              </a:p>
              <a:p>
                <a:pPr marL="0" indent="0">
                  <a:buNone/>
                </a:pPr>
                <a:endParaRPr lang="en-US" altLang="zh-CN" sz="2600" dirty="0">
                  <a:solidFill>
                    <a:srgbClr val="0070C0"/>
                  </a:solidFill>
                  <a:latin typeface="+mn-ea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3DAD871-0699-9A98-DB8D-AE44A1600F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03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21710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8"/>
    </mc:Choice>
    <mc:Fallback xmlns="">
      <p:transition spd="slow" advTm="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BF42F-CAD8-5C49-F517-8F12DA848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Qudit-CLHP-2D</a:t>
            </a:r>
            <a:endParaRPr lang="en-C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00DA475-4277-06D1-9F58-02917B91A2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55" t="5776" r="19215" b="15253"/>
          <a:stretch/>
        </p:blipFill>
        <p:spPr>
          <a:xfrm>
            <a:off x="838201" y="1966198"/>
            <a:ext cx="4104648" cy="273643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2886FBB-1994-8B69-8E49-0D5554BE0FB1}"/>
                  </a:ext>
                </a:extLst>
              </p:cNvPr>
              <p:cNvSpPr txBox="1"/>
              <p:nvPr/>
            </p:nvSpPr>
            <p:spPr>
              <a:xfrm>
                <a:off x="4565185" y="1449154"/>
                <a:ext cx="7115191" cy="37705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1"/>
                <a:endParaRPr lang="en-US" altLang="zh-CN" sz="2800" b="0" i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marL="914400" lvl="1" indent="-457200">
                  <a:buFont typeface="Wingdings" pitchFamily="2" charset="2"/>
                  <a:buChar char="v"/>
                </a:pPr>
                <a:r>
                  <a:rPr lang="en-US" altLang="zh-CN" sz="28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cs typeface="Calibri" panose="020F0502020204030204" pitchFamily="34" charset="0"/>
                  </a:rPr>
                  <a:t>Assume</a:t>
                </a:r>
                <a:r>
                  <a:rPr lang="zh-CN" altLang="en-US" sz="28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800" b="0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p</m:t>
                    </m:r>
                    <m:r>
                      <a:rPr lang="zh-CN" altLang="en-US" sz="2800" b="0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zh-CN" sz="2800" dirty="0">
                        <a:solidFill>
                          <a:srgbClr val="FF0000"/>
                        </a:solidFill>
                        <a:cs typeface="Calibri" panose="020F0502020204030204" pitchFamily="34" charset="0"/>
                      </a:rPr>
                      <m:t>projections</m:t>
                    </m:r>
                  </m:oMath>
                </a14:m>
                <a:endParaRPr lang="en-US" altLang="zh-CN" sz="280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Calibri" panose="020F0502020204030204" pitchFamily="34" charset="0"/>
                </a:endParaRPr>
              </a:p>
              <a:p>
                <a:pPr marL="914400" lvl="1" indent="-457200">
                  <a:buFont typeface="Wingdings" pitchFamily="2" charset="2"/>
                  <a:buChar char="v"/>
                </a:pPr>
                <a:r>
                  <a:rPr lang="en-US" altLang="zh-CN" sz="28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cs typeface="Calibri" panose="020F0502020204030204" pitchFamily="34" charset="0"/>
                  </a:rPr>
                  <a:t>Qudit-CLHP-2D:</a:t>
                </a:r>
              </a:p>
              <a:p>
                <a:pPr lvl="1"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𝐻</m:t>
                      </m:r>
                      <m:r>
                        <a:rPr lang="zh-CN" altLang="en-US" sz="2800" b="0" i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</m:t>
                      </m:r>
                      <m:r>
                        <a:rPr lang="en-US" altLang="zh-CN" sz="2800" b="0" i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sz="2800" i="1" dirty="0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naryPr>
                        <m:sub>
                          <m:r>
                            <a:rPr lang="en-US" altLang="zh-CN" sz="2800" b="0" i="1" dirty="0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𝑝</m:t>
                          </m:r>
                        </m:sub>
                        <m:sup/>
                        <m:e>
                          <m:r>
                            <a:rPr lang="en-US" altLang="zh-CN" sz="2800" b="0" i="1" dirty="0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𝑝</m:t>
                          </m:r>
                        </m:e>
                      </m:nary>
                    </m:oMath>
                  </m:oMathPara>
                </a14:m>
                <a:endParaRPr lang="en-US" altLang="zh-CN" sz="280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Calibri" panose="020F0502020204030204" pitchFamily="34" charset="0"/>
                </a:endParaRPr>
              </a:p>
              <a:p>
                <a:pPr lvl="1"/>
                <a:r>
                  <a:rPr lang="en-US" altLang="zh-CN" sz="28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cs typeface="Calibri" panose="020F0502020204030204" pitchFamily="34" charset="0"/>
                  </a:rPr>
                  <a:t>	Decide</a:t>
                </a:r>
                <a:r>
                  <a:rPr lang="zh-CN" altLang="en-US" sz="28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cs typeface="Calibri" panose="020F0502020204030204" pitchFamily="34" charset="0"/>
                  </a:rPr>
                  <a:t>  </a:t>
                </a:r>
                <a:endParaRPr lang="en-US" altLang="zh-CN" sz="2800" b="0" i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800" b="0" i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   </m:t>
                      </m:r>
                      <m:r>
                        <a:rPr lang="en-US" altLang="zh-CN" sz="2800" b="0" i="1" dirty="0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𝜆</m:t>
                      </m:r>
                      <m:r>
                        <a:rPr lang="en-US" altLang="zh-CN" sz="2800" b="0" i="1" dirty="0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(</m:t>
                      </m:r>
                      <m:r>
                        <a:rPr lang="en-US" altLang="zh-CN" sz="2800" b="0" i="1" dirty="0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𝐻</m:t>
                      </m:r>
                      <m:r>
                        <a:rPr lang="en-US" altLang="zh-CN" sz="2800" b="0" i="1" dirty="0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)=0</m:t>
                      </m:r>
                      <m:r>
                        <a:rPr lang="zh-CN" altLang="en-US" sz="2800" b="0" i="1" dirty="0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</m:t>
                      </m:r>
                      <m:r>
                        <a:rPr lang="en-US" altLang="zh-CN" sz="2800" b="0" i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𝑜𝑟</m:t>
                      </m:r>
                      <m:r>
                        <a:rPr lang="zh-CN" altLang="en-US" sz="2800" b="0" i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</m:t>
                      </m:r>
                      <m:r>
                        <a:rPr lang="en-US" altLang="zh-CN" sz="2800" i="1" dirty="0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𝜆</m:t>
                      </m:r>
                      <m:r>
                        <a:rPr lang="en-US" altLang="zh-CN" sz="2800" i="1" dirty="0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(</m:t>
                      </m:r>
                      <m:r>
                        <a:rPr lang="en-US" altLang="zh-CN" sz="2800" i="1" dirty="0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𝐻</m:t>
                      </m:r>
                      <m:r>
                        <a:rPr lang="en-US" altLang="zh-CN" sz="2800" i="1" dirty="0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)≥1</m:t>
                      </m:r>
                      <m:r>
                        <a:rPr lang="zh-CN" altLang="en-US" sz="2800" i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</m:t>
                      </m:r>
                    </m:oMath>
                  </m:oMathPara>
                </a14:m>
                <a:endParaRPr lang="en-US" altLang="zh-CN" sz="280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Calibri" panose="020F0502020204030204" pitchFamily="34" charset="0"/>
                </a:endParaRPr>
              </a:p>
              <a:p>
                <a:pPr lvl="1"/>
                <a:endParaRPr lang="zh-CN" altLang="en-US" sz="280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2886FBB-1994-8B69-8E49-0D5554BE0F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5185" y="1449154"/>
                <a:ext cx="7115191" cy="3770519"/>
              </a:xfrm>
              <a:prstGeom prst="rect">
                <a:avLst/>
              </a:prstGeom>
              <a:blipFill>
                <a:blip r:embed="rId3"/>
                <a:stretch>
                  <a:fillRect t="-6061" b="-19529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0F13280D-FB80-C8C5-8EFB-E5561F44F1F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336404" y="5010650"/>
                <a:ext cx="6017396" cy="511376"/>
              </a:xfrm>
              <a:solidFill>
                <a:srgbClr val="FFFF00">
                  <a:alpha val="14000"/>
                </a:srgbClr>
              </a:solidFill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altLang="zh-CN" b="1" dirty="0">
                    <a:latin typeface="Aptos" panose="020B0004020202020204" pitchFamily="34" charset="0"/>
                  </a:rPr>
                  <a:t>Goal:</a:t>
                </a:r>
                <a:r>
                  <a:rPr lang="zh-CN" altLang="en-US" b="1" dirty="0">
                    <a:latin typeface="Aptos" panose="020B0004020202020204" pitchFamily="34" charset="0"/>
                  </a:rPr>
                  <a:t> </a:t>
                </a:r>
                <a:r>
                  <a:rPr lang="en-US" altLang="zh-CN" b="1" dirty="0">
                    <a:latin typeface="Aptos" panose="020B0004020202020204" pitchFamily="34" charset="0"/>
                  </a:rPr>
                  <a:t>Prove</a:t>
                </a:r>
                <a:r>
                  <a:rPr lang="zh-CN" altLang="en-US" dirty="0">
                    <a:latin typeface="Aptos" panose="020B0004020202020204" pitchFamily="34" charset="0"/>
                  </a:rPr>
                  <a:t>  </a:t>
                </a:r>
                <a:r>
                  <a:rPr lang="en-US" altLang="zh-CN" b="1" dirty="0">
                    <a:solidFill>
                      <a:srgbClr val="FF0000"/>
                    </a:solidFill>
                    <a:latin typeface="Aptos" panose="020B0004020202020204" pitchFamily="34" charset="0"/>
                  </a:rPr>
                  <a:t>qubit</a:t>
                </a:r>
                <a:r>
                  <a:rPr lang="en-US" altLang="zh-CN" dirty="0">
                    <a:latin typeface="Aptos" panose="020B0004020202020204" pitchFamily="34" charset="0"/>
                  </a:rPr>
                  <a:t>-</a:t>
                </a:r>
                <a:r>
                  <a:rPr lang="en-US" altLang="zh-CN" b="1" dirty="0">
                    <a:solidFill>
                      <a:srgbClr val="0432FF"/>
                    </a:solidFill>
                    <a:latin typeface="Aptos" panose="020B0004020202020204" pitchFamily="34" charset="0"/>
                  </a:rPr>
                  <a:t>CLHP-2D</a:t>
                </a:r>
                <a:r>
                  <a:rPr lang="zh-CN" altLang="en-US" dirty="0">
                    <a:latin typeface="Aptos" panose="020B00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zh-CN" alt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b="1" dirty="0">
                    <a:solidFill>
                      <a:srgbClr val="FF0000"/>
                    </a:solidFill>
                    <a:latin typeface="Aptos" panose="020B0004020202020204" pitchFamily="34" charset="0"/>
                  </a:rPr>
                  <a:t>NP</a:t>
                </a:r>
              </a:p>
              <a:p>
                <a:pPr marL="914400" lvl="2" indent="0">
                  <a:buNone/>
                </a:pPr>
                <a:r>
                  <a:rPr lang="zh-CN" altLang="en-US" sz="2800" dirty="0">
                    <a:latin typeface="Aptos" panose="020B0004020202020204" pitchFamily="34" charset="0"/>
                  </a:rPr>
                  <a:t> </a:t>
                </a:r>
                <a:r>
                  <a:rPr lang="en-US" altLang="zh-CN" sz="2800" dirty="0">
                    <a:latin typeface="Aptos" panose="020B0004020202020204" pitchFamily="34" charset="0"/>
                  </a:rPr>
                  <a:t>Certify</a:t>
                </a:r>
                <a:r>
                  <a:rPr lang="zh-CN" altLang="en-US" sz="2800" dirty="0">
                    <a:latin typeface="Aptos" panose="020B00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800" b="0" i="1" dirty="0" smtClean="0">
                        <a:solidFill>
                          <a:srgbClr val="0432FF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𝜆</m:t>
                    </m:r>
                    <m:r>
                      <a:rPr lang="en-US" altLang="zh-CN" sz="2800" b="0" i="1" dirty="0" smtClean="0">
                        <a:solidFill>
                          <a:srgbClr val="0432FF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altLang="zh-CN" sz="2800" b="0" i="1" dirty="0" smtClean="0">
                        <a:solidFill>
                          <a:srgbClr val="0432FF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𝐻</m:t>
                    </m:r>
                    <m:r>
                      <a:rPr lang="en-US" altLang="zh-CN" sz="2800" b="0" i="1" dirty="0" smtClean="0">
                        <a:solidFill>
                          <a:srgbClr val="0432FF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)=0</m:t>
                    </m:r>
                  </m:oMath>
                </a14:m>
                <a:r>
                  <a:rPr lang="zh-CN" altLang="en-US" sz="2800" dirty="0">
                    <a:latin typeface="Aptos" panose="020B0004020202020204" pitchFamily="34" charset="0"/>
                  </a:rPr>
                  <a:t> </a:t>
                </a:r>
                <a:r>
                  <a:rPr lang="en-US" altLang="zh-CN" sz="2800" dirty="0">
                    <a:latin typeface="Aptos" panose="020B0004020202020204" pitchFamily="34" charset="0"/>
                  </a:rPr>
                  <a:t>classically.</a:t>
                </a:r>
                <a:r>
                  <a:rPr lang="zh-CN" altLang="en-US" sz="2800" dirty="0">
                    <a:latin typeface="Aptos" panose="020B0004020202020204" pitchFamily="34" charset="0"/>
                  </a:rPr>
                  <a:t> </a:t>
                </a:r>
                <a:endParaRPr lang="en-US" altLang="zh-CN" sz="2800" dirty="0">
                  <a:latin typeface="Aptos" panose="020B0004020202020204" pitchFamily="34" charset="0"/>
                </a:endParaRP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0F13280D-FB80-C8C5-8EFB-E5561F44F1F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336404" y="5010650"/>
                <a:ext cx="6017396" cy="511376"/>
              </a:xfrm>
              <a:blipFill>
                <a:blip r:embed="rId4"/>
                <a:stretch>
                  <a:fillRect l="-2316" t="-19512" b="-114634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75702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4" grpId="0" build="p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BF42F-CAD8-5C49-F517-8F12DA848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Why</a:t>
            </a:r>
            <a:r>
              <a:rPr lang="zh-CN" altLang="en-US" dirty="0"/>
              <a:t> </a:t>
            </a:r>
            <a:r>
              <a:rPr lang="en-US" altLang="zh-CN" dirty="0"/>
              <a:t>structure</a:t>
            </a:r>
            <a:r>
              <a:rPr lang="zh-CN" altLang="en-US" dirty="0"/>
              <a:t> </a:t>
            </a:r>
            <a:r>
              <a:rPr lang="en-US" altLang="zh-CN" dirty="0"/>
              <a:t>Lemma</a:t>
            </a:r>
            <a:r>
              <a:rPr lang="zh-CN" altLang="en-US" dirty="0"/>
              <a:t> </a:t>
            </a:r>
            <a:r>
              <a:rPr lang="en-US" altLang="zh-CN" dirty="0"/>
              <a:t>doesn’t</a:t>
            </a:r>
            <a:r>
              <a:rPr lang="zh-CN" altLang="en-US" dirty="0"/>
              <a:t> </a:t>
            </a:r>
            <a:r>
              <a:rPr lang="en-US" altLang="zh-CN" dirty="0"/>
              <a:t>work?</a:t>
            </a:r>
            <a:endParaRPr lang="en-C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8B3723-3A15-B518-F2A0-3F55BE17BD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208" t="11556" r="27955" b="25554"/>
          <a:stretch/>
        </p:blipFill>
        <p:spPr>
          <a:xfrm>
            <a:off x="6251383" y="2913360"/>
            <a:ext cx="2690781" cy="25049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2307E33-C199-255D-93EC-240060679D8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307"/>
          <a:stretch/>
        </p:blipFill>
        <p:spPr>
          <a:xfrm>
            <a:off x="1519249" y="3064565"/>
            <a:ext cx="3863108" cy="1944083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174D398-A14B-9D0A-EC1A-29B51784A0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51383" y="1898735"/>
            <a:ext cx="4353281" cy="10146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400" dirty="0">
                <a:latin typeface="Aptos" panose="020B0004020202020204" pitchFamily="34" charset="0"/>
              </a:rPr>
              <a:t>4-local</a:t>
            </a:r>
          </a:p>
          <a:p>
            <a:pPr marL="0" indent="0">
              <a:buNone/>
            </a:pPr>
            <a:r>
              <a:rPr lang="en-US" altLang="zh-CN" sz="2400" dirty="0">
                <a:solidFill>
                  <a:srgbClr val="0432FF"/>
                </a:solidFill>
                <a:latin typeface="Aptos" panose="020B0004020202020204" pitchFamily="34" charset="0"/>
              </a:rPr>
              <a:t>Incompatible</a:t>
            </a:r>
            <a:r>
              <a:rPr lang="zh-CN" altLang="en-US" sz="2400" dirty="0">
                <a:solidFill>
                  <a:srgbClr val="0432FF"/>
                </a:solidFill>
                <a:latin typeface="Aptos" panose="020B0004020202020204" pitchFamily="34" charset="0"/>
              </a:rPr>
              <a:t> </a:t>
            </a:r>
            <a:r>
              <a:rPr lang="en-US" altLang="zh-CN" sz="2400" dirty="0">
                <a:solidFill>
                  <a:srgbClr val="0432FF"/>
                </a:solidFill>
                <a:latin typeface="Aptos" panose="020B0004020202020204" pitchFamily="34" charset="0"/>
              </a:rPr>
              <a:t>decomposition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0AF8EAB-EE4D-614C-7D5F-6B5F0AC52879}"/>
              </a:ext>
            </a:extLst>
          </p:cNvPr>
          <p:cNvSpPr txBox="1">
            <a:spLocks/>
          </p:cNvSpPr>
          <p:nvPr/>
        </p:nvSpPr>
        <p:spPr>
          <a:xfrm>
            <a:off x="2068813" y="2087317"/>
            <a:ext cx="3092532" cy="82604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 sz="2400" dirty="0">
                <a:latin typeface="Aptos" panose="020B0004020202020204" pitchFamily="34" charset="0"/>
              </a:rPr>
              <a:t>2-local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sz="2400" dirty="0">
                <a:latin typeface="Aptos" panose="020B0004020202020204" pitchFamily="34" charset="0"/>
              </a:rPr>
              <a:t>star-like</a:t>
            </a:r>
            <a:r>
              <a:rPr lang="zh-CN" altLang="en-US" sz="2400" dirty="0">
                <a:latin typeface="Aptos" panose="020B0004020202020204" pitchFamily="34" charset="0"/>
              </a:rPr>
              <a:t> </a:t>
            </a:r>
            <a:r>
              <a:rPr lang="en-US" altLang="zh-CN" sz="2400" dirty="0">
                <a:latin typeface="Aptos" panose="020B0004020202020204" pitchFamily="34" charset="0"/>
              </a:rPr>
              <a:t>interaction</a:t>
            </a:r>
          </a:p>
        </p:txBody>
      </p:sp>
    </p:spTree>
    <p:extLst>
      <p:ext uri="{BB962C8B-B14F-4D97-AF65-F5344CB8AC3E}">
        <p14:creationId xmlns:p14="http://schemas.microsoft.com/office/powerpoint/2010/main" val="8082339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6457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09820A-9825-1A20-8B77-065C2B2A1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philosophy</a:t>
            </a:r>
            <a:r>
              <a:rPr lang="zh-CN" altLang="en-US" dirty="0"/>
              <a:t> </a:t>
            </a:r>
            <a:r>
              <a:rPr lang="en-US" altLang="zh-CN" dirty="0"/>
              <a:t>question…</a:t>
            </a:r>
            <a:endParaRPr lang="en-C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7D2670-A7C5-ED04-47B0-01E1035EDABE}"/>
              </a:ext>
            </a:extLst>
          </p:cNvPr>
          <p:cNvSpPr txBox="1"/>
          <p:nvPr/>
        </p:nvSpPr>
        <p:spPr>
          <a:xfrm>
            <a:off x="1300375" y="4358149"/>
            <a:ext cx="9648959" cy="523220"/>
          </a:xfrm>
          <a:prstGeom prst="rect">
            <a:avLst/>
          </a:prstGeom>
          <a:solidFill>
            <a:srgbClr val="FFFF00">
              <a:alpha val="15000"/>
            </a:srgbClr>
          </a:solidFill>
        </p:spPr>
        <p:txBody>
          <a:bodyPr wrap="square" anchor="ctr">
            <a:spAutoFit/>
          </a:bodyPr>
          <a:lstStyle/>
          <a:p>
            <a:pPr algn="ctr"/>
            <a:r>
              <a:rPr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What</a:t>
            </a:r>
            <a:r>
              <a:rPr lang="zh-CN" alt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makes</a:t>
            </a:r>
            <a:r>
              <a:rPr lang="zh-CN" alt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800" dirty="0">
                <a:solidFill>
                  <a:srgbClr val="0432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quantum</a:t>
            </a:r>
            <a:r>
              <a:rPr lang="zh-CN" alt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problem</a:t>
            </a:r>
            <a:r>
              <a:rPr lang="zh-CN" alt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inherently</a:t>
            </a:r>
            <a:r>
              <a:rPr lang="zh-CN" alt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8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different</a:t>
            </a:r>
            <a:r>
              <a:rPr lang="zh-CN" altLang="en-US" sz="28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8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from</a:t>
            </a:r>
            <a:r>
              <a:rPr lang="zh-CN" altLang="en-US" sz="28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800" dirty="0">
                <a:solidFill>
                  <a:srgbClr val="0432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classical</a:t>
            </a:r>
            <a:r>
              <a:rPr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?</a:t>
            </a:r>
            <a:endParaRPr lang="en-CN" sz="2800" dirty="0"/>
          </a:p>
        </p:txBody>
      </p:sp>
      <p:pic>
        <p:nvPicPr>
          <p:cNvPr id="6" name="Picture 5" descr="A picture containing art, circle, astronomy, star&#10;&#10;Description automatically generated">
            <a:extLst>
              <a:ext uri="{FF2B5EF4-FFF2-40B4-BE49-F238E27FC236}">
                <a16:creationId xmlns:a16="http://schemas.microsoft.com/office/drawing/2014/main" id="{15C5DD50-2235-BB86-DE77-C36AA6DAE0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142028" y="1573312"/>
            <a:ext cx="1629996" cy="185568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3AB18AC-5F46-010B-A321-16BE4F3EE8E2}"/>
              </a:ext>
            </a:extLst>
          </p:cNvPr>
          <p:cNvSpPr txBox="1"/>
          <p:nvPr/>
        </p:nvSpPr>
        <p:spPr>
          <a:xfrm>
            <a:off x="2575021" y="3343095"/>
            <a:ext cx="306686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200" dirty="0">
                <a:solidFill>
                  <a:srgbClr val="0432FF"/>
                </a:solidFill>
              </a:rPr>
              <a:t>Quantum</a:t>
            </a:r>
            <a:r>
              <a:rPr lang="zh-CN" altLang="en-US" sz="2200" dirty="0">
                <a:solidFill>
                  <a:srgbClr val="0070C0"/>
                </a:solidFill>
              </a:rPr>
              <a:t> </a:t>
            </a:r>
            <a:r>
              <a:rPr lang="en-US" altLang="zh-CN" sz="2200" dirty="0">
                <a:solidFill>
                  <a:srgbClr val="0070C0"/>
                </a:solidFill>
              </a:rPr>
              <a:t>world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200" dirty="0">
                <a:solidFill>
                  <a:srgbClr val="0070C0"/>
                </a:solidFill>
              </a:rPr>
              <a:t>Quantum</a:t>
            </a:r>
            <a:r>
              <a:rPr lang="zh-CN" altLang="en-US" sz="2200" dirty="0">
                <a:solidFill>
                  <a:srgbClr val="0070C0"/>
                </a:solidFill>
              </a:rPr>
              <a:t> </a:t>
            </a:r>
            <a:r>
              <a:rPr lang="en-US" altLang="zh-CN" sz="2200" dirty="0">
                <a:solidFill>
                  <a:srgbClr val="0070C0"/>
                </a:solidFill>
              </a:rPr>
              <a:t>Chemistry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200" dirty="0">
                <a:solidFill>
                  <a:srgbClr val="0070C0"/>
                </a:solidFill>
              </a:rPr>
              <a:t>(Challenging…)</a:t>
            </a:r>
            <a:endParaRPr lang="en-CN" sz="2200" dirty="0">
              <a:solidFill>
                <a:srgbClr val="0070C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F70D5A9-955B-5D3D-0CB8-72ECA974DA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9978" y="1690688"/>
            <a:ext cx="1947961" cy="16316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B904FCE-4B77-C1A6-4B01-3E9EF4C6ADDB}"/>
              </a:ext>
            </a:extLst>
          </p:cNvPr>
          <p:cNvSpPr txBox="1"/>
          <p:nvPr/>
        </p:nvSpPr>
        <p:spPr>
          <a:xfrm>
            <a:off x="7453707" y="3322313"/>
            <a:ext cx="306558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200" dirty="0">
                <a:solidFill>
                  <a:srgbClr val="0432FF"/>
                </a:solidFill>
              </a:rPr>
              <a:t>Classical</a:t>
            </a:r>
            <a:r>
              <a:rPr lang="zh-CN" altLang="en-US" sz="2200" dirty="0">
                <a:solidFill>
                  <a:srgbClr val="0070C0"/>
                </a:solidFill>
              </a:rPr>
              <a:t> </a:t>
            </a:r>
            <a:r>
              <a:rPr lang="en-US" altLang="zh-CN" sz="2200" dirty="0">
                <a:solidFill>
                  <a:srgbClr val="0070C0"/>
                </a:solidFill>
              </a:rPr>
              <a:t>world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200" dirty="0">
                <a:solidFill>
                  <a:srgbClr val="0070C0"/>
                </a:solidFill>
              </a:rPr>
              <a:t>3-SAT..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200" dirty="0">
                <a:solidFill>
                  <a:srgbClr val="0070C0"/>
                </a:solidFill>
              </a:rPr>
              <a:t>(</a:t>
            </a:r>
            <a:r>
              <a:rPr lang="en-US" sz="2200" dirty="0">
                <a:solidFill>
                  <a:srgbClr val="0070C0"/>
                </a:solidFill>
              </a:rPr>
              <a:t>Many</a:t>
            </a:r>
            <a:r>
              <a:rPr lang="zh-CN" altLang="en-US" sz="2200" dirty="0">
                <a:solidFill>
                  <a:srgbClr val="0070C0"/>
                </a:solidFill>
              </a:rPr>
              <a:t> </a:t>
            </a:r>
            <a:r>
              <a:rPr lang="en-US" altLang="zh-CN" sz="2200" dirty="0">
                <a:solidFill>
                  <a:srgbClr val="0070C0"/>
                </a:solidFill>
              </a:rPr>
              <a:t>SAT-Solvers…)</a:t>
            </a:r>
            <a:endParaRPr lang="en-CN" sz="2200" dirty="0">
              <a:solidFill>
                <a:srgbClr val="0070C0"/>
              </a:solidFill>
            </a:endParaRP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3883EB22-BEB2-D1B8-8FEA-E8DCB54DC0F7}"/>
              </a:ext>
            </a:extLst>
          </p:cNvPr>
          <p:cNvSpPr/>
          <p:nvPr/>
        </p:nvSpPr>
        <p:spPr>
          <a:xfrm rot="10800000">
            <a:off x="5350029" y="2180581"/>
            <a:ext cx="1491942" cy="523219"/>
          </a:xfrm>
          <a:prstGeom prst="rightArrow">
            <a:avLst/>
          </a:prstGeom>
          <a:solidFill>
            <a:schemeClr val="bg2">
              <a:lumMod val="90000"/>
              <a:alpha val="48588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3E4D11B-E0FE-D424-2EC7-EA60B46FC0FB}"/>
              </a:ext>
            </a:extLst>
          </p:cNvPr>
          <p:cNvSpPr txBox="1"/>
          <p:nvPr/>
        </p:nvSpPr>
        <p:spPr>
          <a:xfrm>
            <a:off x="5106179" y="2843548"/>
            <a:ext cx="203735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200" dirty="0">
                <a:solidFill>
                  <a:srgbClr val="FF0000"/>
                </a:solidFill>
              </a:rPr>
              <a:t> </a:t>
            </a:r>
            <a:r>
              <a:rPr lang="en-US" altLang="zh-CN" sz="2200" dirty="0">
                <a:solidFill>
                  <a:srgbClr val="FF0000"/>
                </a:solidFill>
              </a:rPr>
              <a:t>(??)</a:t>
            </a:r>
            <a:r>
              <a:rPr lang="zh-CN" altLang="en-US" sz="2200" dirty="0">
                <a:solidFill>
                  <a:srgbClr val="FF0000"/>
                </a:solidFill>
              </a:rPr>
              <a:t> </a:t>
            </a:r>
            <a:r>
              <a:rPr lang="en-US" altLang="zh-CN" sz="2200" dirty="0">
                <a:solidFill>
                  <a:srgbClr val="FF0000"/>
                </a:solidFill>
              </a:rPr>
              <a:t>SAT-Solver</a:t>
            </a:r>
            <a:endParaRPr lang="en-CN" sz="22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86BA317-F994-5190-98E5-E9974C92B5D0}"/>
                  </a:ext>
                </a:extLst>
              </p:cNvPr>
              <p:cNvSpPr txBox="1"/>
              <p:nvPr/>
            </p:nvSpPr>
            <p:spPr>
              <a:xfrm>
                <a:off x="1271289" y="5018670"/>
                <a:ext cx="11141364" cy="830997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 marL="457200" indent="-457200">
                  <a:buFont typeface="Wingdings" pitchFamily="2" charset="2"/>
                  <a:buChar char="v"/>
                </a:pPr>
                <a:r>
                  <a:rPr lang="en-US" altLang="zh-CN" sz="2400" dirty="0">
                    <a:latin typeface="+mn-ea"/>
                    <a:cs typeface="Calibri" panose="020F0502020204030204" pitchFamily="34" charset="0"/>
                  </a:rPr>
                  <a:t>Uncertainty</a:t>
                </a:r>
                <a:r>
                  <a:rPr lang="zh-CN" altLang="en-US" sz="2400" dirty="0">
                    <a:latin typeface="+mn-ea"/>
                    <a:cs typeface="Calibri" panose="020F0502020204030204" pitchFamily="34" charset="0"/>
                  </a:rPr>
                  <a:t> </a:t>
                </a:r>
                <a:r>
                  <a:rPr lang="en-US" altLang="zh-CN" sz="2400" dirty="0">
                    <a:latin typeface="+mn-ea"/>
                    <a:cs typeface="Calibri" panose="020F0502020204030204" pitchFamily="34" charset="0"/>
                  </a:rPr>
                  <a:t>principle:</a:t>
                </a:r>
                <a:r>
                  <a:rPr lang="zh-CN" altLang="en-US" sz="2400" dirty="0">
                    <a:latin typeface="+mn-ea"/>
                    <a:cs typeface="Calibri" panose="020F0502020204030204" pitchFamily="34" charset="0"/>
                  </a:rPr>
                  <a:t> </a:t>
                </a:r>
                <a:r>
                  <a:rPr lang="en-US" altLang="zh-CN" sz="2400" b="1" dirty="0">
                    <a:solidFill>
                      <a:srgbClr val="FF0000"/>
                    </a:solidFill>
                    <a:latin typeface="+mn-ea"/>
                    <a:cs typeface="Calibri" panose="020F0502020204030204" pitchFamily="34" charset="0"/>
                  </a:rPr>
                  <a:t>non-Commuting</a:t>
                </a:r>
                <a:r>
                  <a:rPr lang="zh-CN" altLang="en-US" sz="2400" dirty="0">
                    <a:latin typeface="+mn-ea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⇔</m:t>
                    </m:r>
                  </m:oMath>
                </a14:m>
                <a:r>
                  <a:rPr lang="zh-CN" altLang="en-US" sz="2400" dirty="0">
                    <a:latin typeface="+mn-ea"/>
                    <a:cs typeface="Calibri" panose="020F0502020204030204" pitchFamily="34" charset="0"/>
                  </a:rPr>
                  <a:t> </a:t>
                </a:r>
                <a:r>
                  <a:rPr lang="en-US" altLang="zh-CN" sz="2400" dirty="0">
                    <a:latin typeface="+mn-ea"/>
                    <a:cs typeface="Calibri" panose="020F0502020204030204" pitchFamily="34" charset="0"/>
                  </a:rPr>
                  <a:t>Quantum</a:t>
                </a:r>
              </a:p>
              <a:p>
                <a:pPr marL="457200" indent="-457200">
                  <a:buFont typeface="Wingdings" pitchFamily="2" charset="2"/>
                  <a:buChar char="v"/>
                </a:pPr>
                <a:r>
                  <a:rPr lang="en-US" altLang="zh-CN" sz="2400" dirty="0">
                    <a:latin typeface="+mn-ea"/>
                    <a:cs typeface="Calibri" panose="020F0502020204030204" pitchFamily="34" charset="0"/>
                  </a:rPr>
                  <a:t>Today:</a:t>
                </a:r>
                <a:r>
                  <a:rPr lang="zh-CN" altLang="en-US" sz="2400" dirty="0">
                    <a:latin typeface="+mn-ea"/>
                    <a:cs typeface="Calibri" panose="020F0502020204030204" pitchFamily="34" charset="0"/>
                  </a:rPr>
                  <a:t> </a:t>
                </a:r>
                <a:r>
                  <a:rPr lang="en-US" altLang="zh-CN" sz="2400" dirty="0">
                    <a:latin typeface="+mn-ea"/>
                    <a:cs typeface="Calibri" panose="020F0502020204030204" pitchFamily="34" charset="0"/>
                  </a:rPr>
                  <a:t>Relationship</a:t>
                </a:r>
                <a:r>
                  <a:rPr lang="zh-CN" altLang="en-US" sz="2400" dirty="0">
                    <a:latin typeface="+mn-ea"/>
                    <a:cs typeface="Calibri" panose="020F0502020204030204" pitchFamily="34" charset="0"/>
                  </a:rPr>
                  <a:t> </a:t>
                </a:r>
                <a:r>
                  <a:rPr lang="en-US" altLang="zh-CN" sz="2400" dirty="0">
                    <a:latin typeface="+mn-ea"/>
                    <a:cs typeface="Calibri" panose="020F0502020204030204" pitchFamily="34" charset="0"/>
                  </a:rPr>
                  <a:t>between</a:t>
                </a:r>
                <a:r>
                  <a:rPr lang="zh-CN" altLang="en-US" sz="2400" dirty="0">
                    <a:latin typeface="+mn-ea"/>
                    <a:cs typeface="Calibri" panose="020F0502020204030204" pitchFamily="34" charset="0"/>
                  </a:rPr>
                  <a:t> </a:t>
                </a:r>
                <a:r>
                  <a:rPr lang="en-US" altLang="zh-CN" sz="2400" dirty="0">
                    <a:solidFill>
                      <a:srgbClr val="0432FF"/>
                    </a:solidFill>
                    <a:latin typeface="+mn-ea"/>
                    <a:cs typeface="Calibri" panose="020F0502020204030204" pitchFamily="34" charset="0"/>
                  </a:rPr>
                  <a:t>Commuting</a:t>
                </a:r>
                <a:r>
                  <a:rPr lang="zh-CN" altLang="en-US" sz="2400" dirty="0">
                    <a:latin typeface="+mn-ea"/>
                    <a:cs typeface="Calibri" panose="020F0502020204030204" pitchFamily="34" charset="0"/>
                  </a:rPr>
                  <a:t> </a:t>
                </a:r>
                <a:r>
                  <a:rPr lang="en-US" altLang="zh-CN" sz="2400" dirty="0">
                    <a:latin typeface="+mn-ea"/>
                    <a:cs typeface="Calibri" panose="020F0502020204030204" pitchFamily="34" charset="0"/>
                  </a:rPr>
                  <a:t>&amp;</a:t>
                </a:r>
                <a:r>
                  <a:rPr lang="zh-CN" altLang="en-US" sz="2400" dirty="0">
                    <a:latin typeface="+mn-ea"/>
                    <a:cs typeface="Calibri" panose="020F0502020204030204" pitchFamily="34" charset="0"/>
                  </a:rPr>
                  <a:t> </a:t>
                </a:r>
                <a:r>
                  <a:rPr lang="en-US" altLang="zh-CN" sz="2400" dirty="0">
                    <a:solidFill>
                      <a:srgbClr val="0432FF"/>
                    </a:solidFill>
                    <a:latin typeface="+mn-ea"/>
                    <a:cs typeface="Calibri" panose="020F0502020204030204" pitchFamily="34" charset="0"/>
                  </a:rPr>
                  <a:t>Hardness</a:t>
                </a:r>
                <a:r>
                  <a:rPr lang="zh-CN" altLang="en-US" sz="2400" dirty="0">
                    <a:solidFill>
                      <a:srgbClr val="0432FF"/>
                    </a:solidFill>
                    <a:latin typeface="+mn-ea"/>
                    <a:cs typeface="Calibri" panose="020F0502020204030204" pitchFamily="34" charset="0"/>
                  </a:rPr>
                  <a:t> </a:t>
                </a:r>
                <a:r>
                  <a:rPr lang="en-US" altLang="zh-CN" sz="2400" dirty="0">
                    <a:solidFill>
                      <a:srgbClr val="0432FF"/>
                    </a:solidFill>
                    <a:latin typeface="+mn-ea"/>
                    <a:cs typeface="Calibri" panose="020F0502020204030204" pitchFamily="34" charset="0"/>
                  </a:rPr>
                  <a:t>of</a:t>
                </a:r>
                <a:r>
                  <a:rPr lang="zh-CN" altLang="en-US" sz="2400" dirty="0">
                    <a:solidFill>
                      <a:srgbClr val="0432FF"/>
                    </a:solidFill>
                    <a:latin typeface="+mn-ea"/>
                    <a:cs typeface="Calibri" panose="020F0502020204030204" pitchFamily="34" charset="0"/>
                  </a:rPr>
                  <a:t> </a:t>
                </a:r>
                <a:r>
                  <a:rPr lang="en-US" altLang="zh-CN" sz="2400" dirty="0">
                    <a:solidFill>
                      <a:srgbClr val="0432FF"/>
                    </a:solidFill>
                    <a:latin typeface="+mn-ea"/>
                    <a:cs typeface="Calibri" panose="020F0502020204030204" pitchFamily="34" charset="0"/>
                  </a:rPr>
                  <a:t>quantum</a:t>
                </a:r>
                <a:r>
                  <a:rPr lang="zh-CN" altLang="en-US" sz="2400" dirty="0">
                    <a:latin typeface="+mn-ea"/>
                    <a:cs typeface="Calibri" panose="020F0502020204030204" pitchFamily="34" charset="0"/>
                  </a:rPr>
                  <a:t> </a:t>
                </a:r>
                <a:r>
                  <a:rPr lang="en-US" altLang="zh-CN" sz="2400" dirty="0">
                    <a:latin typeface="+mn-ea"/>
                    <a:cs typeface="Calibri" panose="020F0502020204030204" pitchFamily="34" charset="0"/>
                  </a:rPr>
                  <a:t>problems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86BA317-F994-5190-98E5-E9974C92B5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1289" y="5018670"/>
                <a:ext cx="11141364" cy="830997"/>
              </a:xfrm>
              <a:prstGeom prst="rect">
                <a:avLst/>
              </a:prstGeom>
              <a:blipFill>
                <a:blip r:embed="rId6"/>
                <a:stretch>
                  <a:fillRect l="-797" t="-6061" b="-1515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533529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721"/>
    </mc:Choice>
    <mc:Fallback xmlns="">
      <p:transition spd="slow" advTm="57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/>
      <p:bldP spid="9" grpId="0"/>
      <p:bldP spid="10" grpId="0" animBg="1"/>
      <p:bldP spid="11" grpId="0"/>
      <p:bldP spid="1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48BF42F-CAD8-5C49-F517-8F12DA84865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CN" sz="2800" dirty="0">
                    <a:solidFill>
                      <a:srgbClr val="0070C0"/>
                    </a:solidFill>
                    <a:latin typeface="+mj-ea"/>
                  </a:rPr>
                  <a:t>[Sch11]</a:t>
                </a:r>
                <a:br>
                  <a:rPr lang="en-US" altLang="zh-CN" sz="2800" dirty="0">
                    <a:latin typeface="+mj-ea"/>
                  </a:rPr>
                </a:br>
                <a:r>
                  <a:rPr lang="en-US" altLang="zh-CN" sz="2800" dirty="0">
                    <a:solidFill>
                      <a:srgbClr val="0432FF"/>
                    </a:solidFill>
                    <a:latin typeface="+mj-ea"/>
                  </a:rPr>
                  <a:t>Non-constructive</a:t>
                </a:r>
                <a:r>
                  <a:rPr lang="zh-CN" altLang="en-US" sz="2800" dirty="0">
                    <a:latin typeface="+mj-ea"/>
                  </a:rPr>
                  <a:t> </a:t>
                </a:r>
                <a:r>
                  <a:rPr lang="en-US" altLang="zh-CN" sz="2800" dirty="0">
                    <a:solidFill>
                      <a:srgbClr val="0432FF"/>
                    </a:solidFill>
                    <a:latin typeface="+mj-ea"/>
                  </a:rPr>
                  <a:t>proof</a:t>
                </a:r>
                <a:r>
                  <a:rPr lang="zh-CN" altLang="en-US" sz="2800" dirty="0">
                    <a:latin typeface="+mj-ea"/>
                  </a:rPr>
                  <a:t> </a:t>
                </a:r>
                <a:r>
                  <a:rPr lang="en-US" altLang="zh-CN" sz="2800" dirty="0">
                    <a:latin typeface="+mj-ea"/>
                  </a:rPr>
                  <a:t>for</a:t>
                </a:r>
                <a:r>
                  <a:rPr lang="zh-CN" altLang="en-US" sz="2800" dirty="0">
                    <a:latin typeface="+mj-ea"/>
                  </a:rPr>
                  <a:t> </a:t>
                </a:r>
                <a:r>
                  <a:rPr lang="en-US" altLang="zh-CN" sz="2800" dirty="0">
                    <a:solidFill>
                      <a:srgbClr val="0432FF"/>
                    </a:solidFill>
                    <a:latin typeface="+mj-ea"/>
                  </a:rPr>
                  <a:t>qubit</a:t>
                </a:r>
                <a:r>
                  <a:rPr lang="en-US" altLang="zh-CN" sz="2800" dirty="0">
                    <a:latin typeface="+mj-ea"/>
                  </a:rPr>
                  <a:t>-CLHP-2D</a:t>
                </a:r>
                <a:r>
                  <a:rPr lang="zh-CN" altLang="en-US" sz="2800" dirty="0">
                    <a:latin typeface="+mj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zh-CN" altLang="en-US" sz="2800" dirty="0">
                    <a:latin typeface="+mj-ea"/>
                  </a:rPr>
                  <a:t> </a:t>
                </a:r>
                <a:r>
                  <a:rPr lang="en-US" altLang="zh-CN" sz="2800" dirty="0">
                    <a:latin typeface="+mj-ea"/>
                  </a:rPr>
                  <a:t>NP</a:t>
                </a:r>
                <a:endParaRPr lang="en-CN" sz="2800" dirty="0">
                  <a:latin typeface="+mj-ea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48BF42F-CAD8-5C49-F517-8F12DA84865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20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294C3178-7311-7041-09AF-C9523F9DB82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549" t="7884" r="14510" b="14810"/>
          <a:stretch/>
        </p:blipFill>
        <p:spPr>
          <a:xfrm>
            <a:off x="1573047" y="1799355"/>
            <a:ext cx="2335921" cy="2097736"/>
          </a:xfrm>
          <a:prstGeom prst="rect">
            <a:avLst/>
          </a:prstGeom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6F25C1E3-8CDF-DA3F-0DC4-E5A883B776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35773" y="1681727"/>
            <a:ext cx="7411137" cy="449572"/>
          </a:xfrm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pPr>
              <a:buFont typeface="Wingdings" pitchFamily="2" charset="2"/>
              <a:buChar char="v"/>
            </a:pPr>
            <a:r>
              <a:rPr lang="zh-CN" altLang="en-US" sz="2400" dirty="0">
                <a:latin typeface="+mn-ea"/>
              </a:rPr>
              <a:t> </a:t>
            </a:r>
            <a:r>
              <a:rPr lang="en-US" altLang="zh-CN" sz="2400" dirty="0">
                <a:latin typeface="+mn-ea"/>
              </a:rPr>
              <a:t>[Sch11]</a:t>
            </a:r>
            <a:r>
              <a:rPr lang="zh-CN" altLang="en-US" sz="2400" dirty="0">
                <a:latin typeface="+mn-ea"/>
              </a:rPr>
              <a:t> </a:t>
            </a:r>
            <a:r>
              <a:rPr lang="en-US" altLang="zh-CN" sz="2400" dirty="0">
                <a:latin typeface="+mn-ea"/>
              </a:rPr>
              <a:t>Transform</a:t>
            </a:r>
            <a:r>
              <a:rPr lang="zh-CN" altLang="en-US" sz="2400" dirty="0">
                <a:latin typeface="+mn-ea"/>
              </a:rPr>
              <a:t> </a:t>
            </a:r>
            <a:r>
              <a:rPr lang="en-US" altLang="zh-CN" sz="2400" dirty="0">
                <a:latin typeface="+mn-ea"/>
              </a:rPr>
              <a:t>the</a:t>
            </a:r>
            <a:r>
              <a:rPr lang="zh-CN" altLang="en-US" sz="2400" dirty="0">
                <a:latin typeface="+mn-ea"/>
              </a:rPr>
              <a:t> </a:t>
            </a:r>
            <a:r>
              <a:rPr lang="en-US" altLang="zh-CN" sz="2400" dirty="0">
                <a:latin typeface="+mn-ea"/>
              </a:rPr>
              <a:t>CLHP-2D</a:t>
            </a:r>
            <a:r>
              <a:rPr lang="zh-CN" altLang="en-US" sz="2400" dirty="0">
                <a:latin typeface="+mn-ea"/>
              </a:rPr>
              <a:t> </a:t>
            </a:r>
            <a:r>
              <a:rPr lang="en-US" altLang="zh-CN" sz="2400" dirty="0">
                <a:latin typeface="+mn-ea"/>
              </a:rPr>
              <a:t>to</a:t>
            </a:r>
            <a:r>
              <a:rPr lang="zh-CN" altLang="en-US" sz="2400" dirty="0">
                <a:latin typeface="+mn-ea"/>
              </a:rPr>
              <a:t> </a:t>
            </a:r>
            <a:r>
              <a:rPr lang="en-US" altLang="zh-CN" sz="2400" dirty="0">
                <a:solidFill>
                  <a:srgbClr val="FF0000"/>
                </a:solidFill>
                <a:latin typeface="+mn-ea"/>
              </a:rPr>
              <a:t>computing</a:t>
            </a:r>
            <a:r>
              <a:rPr lang="zh-CN" altLang="en-US" sz="2400" dirty="0">
                <a:solidFill>
                  <a:srgbClr val="FF0000"/>
                </a:solidFill>
                <a:latin typeface="+mn-ea"/>
              </a:rPr>
              <a:t> </a:t>
            </a:r>
            <a:r>
              <a:rPr lang="en-US" altLang="zh-CN" sz="2400" dirty="0">
                <a:solidFill>
                  <a:srgbClr val="FF0000"/>
                </a:solidFill>
                <a:latin typeface="+mn-ea"/>
              </a:rPr>
              <a:t>trace.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F876DC0-5DD0-3EC4-16AB-C7AAAA226BAD}"/>
                  </a:ext>
                </a:extLst>
              </p:cNvPr>
              <p:cNvSpPr txBox="1"/>
              <p:nvPr/>
            </p:nvSpPr>
            <p:spPr>
              <a:xfrm>
                <a:off x="945211" y="4456139"/>
                <a:ext cx="5336836" cy="1228863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square">
                <a:spAutoFit/>
              </a:bodyPr>
              <a:lstStyle/>
              <a:p>
                <a:pPr marL="800100" lvl="1" indent="-342900">
                  <a:buFont typeface="Wingdings" pitchFamily="2" charset="2"/>
                  <a:buChar char="v"/>
                </a:pP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𝐻</m:t>
                    </m:r>
                    <m:r>
                      <a:rPr lang="zh-CN" altLang="en-US" sz="2400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altLang="zh-CN" sz="2400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sz="240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>
                        <m:r>
                          <a:rPr lang="en-US" altLang="zh-CN" sz="2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𝑝</m:t>
                        </m:r>
                      </m:sub>
                      <m:sup/>
                      <m:e>
                        <m:r>
                          <a:rPr lang="en-US" altLang="zh-CN" sz="2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𝑝</m:t>
                        </m:r>
                      </m:e>
                    </m:nary>
                  </m:oMath>
                </a14:m>
                <a:endParaRPr lang="en-US" altLang="zh-CN" sz="2400" dirty="0">
                  <a:solidFill>
                    <a:srgbClr val="0070C0"/>
                  </a:solidFill>
                  <a:cs typeface="Calibri" panose="020F0502020204030204" pitchFamily="34" charset="0"/>
                </a:endParaRPr>
              </a:p>
              <a:p>
                <a:pPr marL="800100" lvl="1" indent="-342900">
                  <a:buFont typeface="Wingdings" pitchFamily="2" charset="2"/>
                  <a:buChar char="v"/>
                </a:pP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𝑝</m:t>
                    </m:r>
                  </m:oMath>
                </a14:m>
                <a:r>
                  <a:rPr lang="zh-CN" altLang="en-US" sz="2400" dirty="0">
                    <a:solidFill>
                      <a:srgbClr val="0070C0"/>
                    </a:solidFill>
                    <a:cs typeface="Calibri" panose="020F0502020204030204" pitchFamily="34" charset="0"/>
                  </a:rPr>
                  <a:t> </a:t>
                </a:r>
                <a:r>
                  <a:rPr lang="en-US" altLang="zh-CN" sz="2400" dirty="0">
                    <a:solidFill>
                      <a:srgbClr val="0070C0"/>
                    </a:solidFill>
                    <a:cs typeface="Calibri" panose="020F0502020204030204" pitchFamily="34" charset="0"/>
                  </a:rPr>
                  <a:t>commuting</a:t>
                </a:r>
                <a:r>
                  <a:rPr lang="zh-CN" altLang="en-US" sz="2400" dirty="0">
                    <a:solidFill>
                      <a:srgbClr val="0070C0"/>
                    </a:solidFill>
                    <a:cs typeface="Calibri" panose="020F0502020204030204" pitchFamily="34" charset="0"/>
                  </a:rPr>
                  <a:t> </a:t>
                </a:r>
                <a:r>
                  <a:rPr lang="en-US" altLang="zh-CN" sz="2400" dirty="0">
                    <a:solidFill>
                      <a:srgbClr val="0070C0"/>
                    </a:solidFill>
                    <a:cs typeface="Calibri" panose="020F0502020204030204" pitchFamily="34" charset="0"/>
                  </a:rPr>
                  <a:t>projections</a:t>
                </a:r>
              </a:p>
              <a:p>
                <a:pPr marL="800100" lvl="1" indent="-342900">
                  <a:buFont typeface="Wingdings" pitchFamily="2" charset="2"/>
                  <a:buChar char="v"/>
                </a:pPr>
                <a:r>
                  <a:rPr lang="en-US" altLang="zh-CN" sz="2400" dirty="0">
                    <a:solidFill>
                      <a:srgbClr val="0070C0"/>
                    </a:solidFill>
                    <a:cs typeface="Calibri" panose="020F0502020204030204" pitchFamily="34" charset="0"/>
                  </a:rPr>
                  <a:t>C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ertify</m:t>
                    </m:r>
                    <m:r>
                      <a:rPr lang="zh-CN" altLang="en-US" sz="2400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 </m:t>
                    </m:r>
                    <m:r>
                      <a:rPr lang="en-US" altLang="zh-CN" sz="2400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𝜆</m:t>
                    </m:r>
                    <m:r>
                      <a:rPr lang="en-US" altLang="zh-CN" sz="2400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altLang="zh-CN" sz="2400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𝐻</m:t>
                    </m:r>
                    <m:r>
                      <a:rPr lang="en-US" altLang="zh-CN" sz="2400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)=0</m:t>
                    </m:r>
                  </m:oMath>
                </a14:m>
                <a:r>
                  <a:rPr lang="zh-CN" altLang="en-US" sz="2400" dirty="0">
                    <a:solidFill>
                      <a:srgbClr val="0070C0"/>
                    </a:solidFill>
                    <a:cs typeface="Calibri" panose="020F0502020204030204" pitchFamily="34" charset="0"/>
                  </a:rPr>
                  <a:t> </a:t>
                </a:r>
                <a:r>
                  <a:rPr lang="en-US" altLang="zh-CN" sz="2400" dirty="0">
                    <a:solidFill>
                      <a:srgbClr val="0070C0"/>
                    </a:solidFill>
                    <a:cs typeface="Calibri" panose="020F0502020204030204" pitchFamily="34" charset="0"/>
                  </a:rPr>
                  <a:t>classically.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F876DC0-5DD0-3EC4-16AB-C7AAAA226B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211" y="4456139"/>
                <a:ext cx="5336836" cy="1228863"/>
              </a:xfrm>
              <a:prstGeom prst="rect">
                <a:avLst/>
              </a:prstGeom>
              <a:blipFill>
                <a:blip r:embed="rId4"/>
                <a:stretch>
                  <a:fillRect t="-46465" b="-10101"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91347F71-C080-DBD4-4F81-709DA1C413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7023" y="3108348"/>
            <a:ext cx="1473200" cy="406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5745FE1-6EDF-09BF-441F-1CD38512EF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94923" y="2800695"/>
            <a:ext cx="2362200" cy="10922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594556D-5C60-B824-CABD-29DDC1DB261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8702" y="3108348"/>
            <a:ext cx="698546" cy="45017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1626041-BBB9-575F-2E86-E0F98A845FD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34506" y="4988365"/>
            <a:ext cx="2177957" cy="56417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7D5BFD9-7FAB-D8D6-7655-213ABE859A46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-5449" b="5449"/>
          <a:stretch/>
        </p:blipFill>
        <p:spPr>
          <a:xfrm>
            <a:off x="4679950" y="2185283"/>
            <a:ext cx="5774690" cy="67177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A81E2E1-0C10-94E6-8CE2-91EF1F290CD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11389" y="4009118"/>
            <a:ext cx="3835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172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uild="p" animBg="1"/>
      <p:bldP spid="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AE68C787-99F2-994F-7068-4AD0DBC13A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0804"/>
            <a:ext cx="10515600" cy="588030"/>
          </a:xfrm>
        </p:spPr>
        <p:txBody>
          <a:bodyPr>
            <a:normAutofit/>
          </a:bodyPr>
          <a:lstStyle/>
          <a:p>
            <a:r>
              <a:rPr lang="en-US" altLang="zh-CN" sz="3200" dirty="0"/>
              <a:t>Why</a:t>
            </a:r>
            <a:r>
              <a:rPr lang="zh-CN" altLang="en-US" sz="3200" dirty="0"/>
              <a:t> </a:t>
            </a:r>
            <a:r>
              <a:rPr lang="en-US" altLang="zh-CN" sz="3200" dirty="0"/>
              <a:t>proving</a:t>
            </a:r>
            <a:r>
              <a:rPr lang="zh-CN" altLang="en-US" sz="3200" dirty="0"/>
              <a:t> </a:t>
            </a:r>
            <a:r>
              <a:rPr lang="en-US" altLang="zh-CN" sz="3200" dirty="0"/>
              <a:t>trace</a:t>
            </a:r>
            <a:r>
              <a:rPr lang="zh-CN" altLang="en-US" sz="3200" dirty="0"/>
              <a:t> </a:t>
            </a:r>
            <a:r>
              <a:rPr lang="en-US" altLang="zh-CN" sz="3200" dirty="0"/>
              <a:t>is</a:t>
            </a:r>
            <a:r>
              <a:rPr lang="zh-CN" altLang="en-US" sz="3200" dirty="0"/>
              <a:t> </a:t>
            </a:r>
            <a:r>
              <a:rPr lang="en-US" altLang="zh-CN" sz="3200" dirty="0"/>
              <a:t>easier?</a:t>
            </a:r>
            <a:endParaRPr lang="en-CN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D8EC60A-87CB-99F5-4544-C655E20E06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102" t="10335" r="-410" b="-3955"/>
          <a:stretch/>
        </p:blipFill>
        <p:spPr>
          <a:xfrm>
            <a:off x="1280160" y="1701956"/>
            <a:ext cx="2983189" cy="47796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346330D-6C17-F400-86F3-51C9EE73E4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9954" y="1392953"/>
            <a:ext cx="3241959" cy="420806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8853AE5-EF1C-1389-FC71-FF3931543D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9533" y="506882"/>
            <a:ext cx="2270067" cy="58803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9BC9EAE4-6D00-2472-0C63-306949647E57}"/>
              </a:ext>
            </a:extLst>
          </p:cNvPr>
          <p:cNvSpPr txBox="1">
            <a:spLocks/>
          </p:cNvSpPr>
          <p:nvPr/>
        </p:nvSpPr>
        <p:spPr>
          <a:xfrm>
            <a:off x="1078987" y="1140073"/>
            <a:ext cx="10515600" cy="7812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Take</a:t>
            </a: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Toric</a:t>
            </a: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code</a:t>
            </a: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as</a:t>
            </a: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</a:t>
            </a: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example</a:t>
            </a:r>
            <a:endParaRPr lang="en-CN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A25A86-11F2-BA40-5375-876EF2B110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7059" y="1616316"/>
            <a:ext cx="3708301" cy="4865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245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EBB83C1-8F2F-D6EE-77DB-81F085B38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/>
              <a:t>Why</a:t>
            </a:r>
            <a:r>
              <a:rPr lang="zh-CN" altLang="en-US" sz="3200" dirty="0"/>
              <a:t> </a:t>
            </a:r>
            <a:r>
              <a:rPr lang="en-US" altLang="zh-CN" sz="3200" b="1" dirty="0"/>
              <a:t>proving</a:t>
            </a:r>
            <a:r>
              <a:rPr lang="zh-CN" altLang="en-US" sz="3200" dirty="0"/>
              <a:t> </a:t>
            </a:r>
            <a:r>
              <a:rPr lang="en-US" altLang="zh-CN" sz="3200" dirty="0"/>
              <a:t>trace</a:t>
            </a:r>
            <a:r>
              <a:rPr lang="zh-CN" altLang="en-US" sz="3200" dirty="0"/>
              <a:t> </a:t>
            </a:r>
            <a:r>
              <a:rPr lang="en-US" altLang="zh-CN" sz="3200" dirty="0"/>
              <a:t>is</a:t>
            </a:r>
            <a:r>
              <a:rPr lang="zh-CN" altLang="en-US" sz="3200" dirty="0"/>
              <a:t> </a:t>
            </a:r>
            <a:r>
              <a:rPr lang="en-US" altLang="zh-CN" sz="3200" dirty="0"/>
              <a:t>easier?</a:t>
            </a:r>
            <a:br>
              <a:rPr lang="en-US" altLang="zh-CN" sz="3200" dirty="0"/>
            </a:b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Take</a:t>
            </a: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Toric</a:t>
            </a: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code</a:t>
            </a: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as</a:t>
            </a: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</a:t>
            </a: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example</a:t>
            </a:r>
            <a:endParaRPr lang="en-CN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14F54B6-BE15-54A8-882A-FD153808E2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880" y="1508759"/>
            <a:ext cx="10081784" cy="415401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CC6B915-18AD-D02D-E8F8-6F5BE0059143}"/>
                  </a:ext>
                </a:extLst>
              </p:cNvPr>
              <p:cNvSpPr txBox="1"/>
              <p:nvPr/>
            </p:nvSpPr>
            <p:spPr>
              <a:xfrm>
                <a:off x="749300" y="5116467"/>
                <a:ext cx="10881360" cy="892552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square">
                <a:spAutoFit/>
              </a:bodyPr>
              <a:lstStyle/>
              <a:p>
                <a:pPr marL="800100" lvl="1" indent="-342900">
                  <a:buFont typeface="Wingdings" pitchFamily="2" charset="2"/>
                  <a:buChar char="v"/>
                </a:pPr>
                <a:r>
                  <a:rPr lang="en-US" altLang="zh-CN" sz="2600" dirty="0">
                    <a:solidFill>
                      <a:srgbClr val="0070C0"/>
                    </a:solidFill>
                    <a:cs typeface="Calibri" panose="020F0502020204030204" pitchFamily="34" charset="0"/>
                  </a:rPr>
                  <a:t>Proving</a:t>
                </a:r>
                <a:r>
                  <a:rPr lang="zh-CN" altLang="en-US" sz="2600" dirty="0">
                    <a:solidFill>
                      <a:srgbClr val="0070C0"/>
                    </a:solidFill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600" b="0" i="1" smtClean="0">
                        <a:solidFill>
                          <a:srgbClr val="0432FF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∑</m:t>
                    </m:r>
                  </m:oMath>
                </a14:m>
                <a:r>
                  <a:rPr lang="zh-CN" altLang="en-US" sz="2600" dirty="0">
                    <a:solidFill>
                      <a:srgbClr val="0432FF"/>
                    </a:solidFill>
                    <a:cs typeface="Calibri" panose="020F0502020204030204" pitchFamily="34" charset="0"/>
                  </a:rPr>
                  <a:t> </a:t>
                </a:r>
                <a:r>
                  <a:rPr lang="en-US" altLang="zh-CN" sz="2600" dirty="0">
                    <a:solidFill>
                      <a:srgbClr val="0432FF"/>
                    </a:solidFill>
                    <a:cs typeface="Calibri" panose="020F0502020204030204" pitchFamily="34" charset="0"/>
                  </a:rPr>
                  <a:t>non-negative</a:t>
                </a:r>
                <a:r>
                  <a:rPr lang="zh-CN" altLang="en-US" sz="2600" dirty="0">
                    <a:solidFill>
                      <a:srgbClr val="0432FF"/>
                    </a:solidFill>
                    <a:cs typeface="Calibri" panose="020F0502020204030204" pitchFamily="34" charset="0"/>
                  </a:rPr>
                  <a:t> </a:t>
                </a:r>
                <a:r>
                  <a:rPr lang="en-US" altLang="zh-CN" sz="2600" dirty="0">
                    <a:solidFill>
                      <a:srgbClr val="0432FF"/>
                    </a:solidFill>
                    <a:cs typeface="Calibri" panose="020F0502020204030204" pitchFamily="34" charset="0"/>
                  </a:rPr>
                  <a:t>terms</a:t>
                </a:r>
                <a:r>
                  <a:rPr lang="zh-CN" altLang="en-US" sz="2600" dirty="0">
                    <a:solidFill>
                      <a:srgbClr val="0432FF"/>
                    </a:solidFill>
                    <a:cs typeface="Calibri" panose="020F0502020204030204" pitchFamily="34" charset="0"/>
                  </a:rPr>
                  <a:t> </a:t>
                </a:r>
                <a:r>
                  <a:rPr lang="en-US" altLang="zh-CN" sz="2600" dirty="0">
                    <a:solidFill>
                      <a:srgbClr val="FF0000"/>
                    </a:solidFill>
                    <a:cs typeface="Calibri" panose="020F0502020204030204" pitchFamily="34" charset="0"/>
                  </a:rPr>
                  <a:t>&gt;0</a:t>
                </a:r>
                <a:r>
                  <a:rPr lang="zh-CN" altLang="en-US" sz="2600" dirty="0">
                    <a:solidFill>
                      <a:srgbClr val="0432FF"/>
                    </a:solidFill>
                    <a:cs typeface="Calibri" panose="020F0502020204030204" pitchFamily="34" charset="0"/>
                  </a:rPr>
                  <a:t> </a:t>
                </a:r>
                <a:r>
                  <a:rPr lang="en-US" altLang="zh-CN" sz="2600" dirty="0">
                    <a:solidFill>
                      <a:srgbClr val="0070C0"/>
                    </a:solidFill>
                    <a:cs typeface="Calibri" panose="020F0502020204030204" pitchFamily="34" charset="0"/>
                  </a:rPr>
                  <a:t>is</a:t>
                </a:r>
                <a:r>
                  <a:rPr lang="zh-CN" altLang="en-US" sz="2600" dirty="0">
                    <a:solidFill>
                      <a:srgbClr val="0070C0"/>
                    </a:solidFill>
                    <a:cs typeface="Calibri" panose="020F0502020204030204" pitchFamily="34" charset="0"/>
                  </a:rPr>
                  <a:t> </a:t>
                </a:r>
                <a:r>
                  <a:rPr lang="en-US" altLang="zh-CN" sz="2600" dirty="0">
                    <a:solidFill>
                      <a:srgbClr val="0070C0"/>
                    </a:solidFill>
                    <a:cs typeface="Calibri" panose="020F0502020204030204" pitchFamily="34" charset="0"/>
                  </a:rPr>
                  <a:t>equivalent</a:t>
                </a:r>
                <a:r>
                  <a:rPr lang="zh-CN" altLang="en-US" sz="2600" dirty="0">
                    <a:solidFill>
                      <a:srgbClr val="0070C0"/>
                    </a:solidFill>
                    <a:cs typeface="Calibri" panose="020F0502020204030204" pitchFamily="34" charset="0"/>
                  </a:rPr>
                  <a:t> </a:t>
                </a:r>
                <a:r>
                  <a:rPr lang="en-US" altLang="zh-CN" sz="2600" dirty="0">
                    <a:solidFill>
                      <a:srgbClr val="0070C0"/>
                    </a:solidFill>
                    <a:cs typeface="Calibri" panose="020F0502020204030204" pitchFamily="34" charset="0"/>
                  </a:rPr>
                  <a:t>to</a:t>
                </a:r>
                <a:r>
                  <a:rPr lang="zh-CN" altLang="en-US" sz="2600" dirty="0">
                    <a:solidFill>
                      <a:srgbClr val="0070C0"/>
                    </a:solidFill>
                    <a:cs typeface="Calibri" panose="020F0502020204030204" pitchFamily="34" charset="0"/>
                  </a:rPr>
                  <a:t> </a:t>
                </a:r>
                <a:r>
                  <a:rPr lang="en-US" altLang="zh-CN" sz="2600" dirty="0">
                    <a:solidFill>
                      <a:srgbClr val="0070C0"/>
                    </a:solidFill>
                    <a:cs typeface="Calibri" panose="020F0502020204030204" pitchFamily="34" charset="0"/>
                  </a:rPr>
                  <a:t>proving</a:t>
                </a:r>
                <a:r>
                  <a:rPr lang="zh-CN" altLang="en-US" sz="2600" dirty="0">
                    <a:solidFill>
                      <a:srgbClr val="0070C0"/>
                    </a:solidFill>
                    <a:cs typeface="Calibri" panose="020F0502020204030204" pitchFamily="34" charset="0"/>
                  </a:rPr>
                  <a:t> </a:t>
                </a:r>
                <a:r>
                  <a:rPr lang="en-US" altLang="zh-CN" sz="2600" dirty="0">
                    <a:solidFill>
                      <a:srgbClr val="0432FF"/>
                    </a:solidFill>
                    <a:cs typeface="Calibri" panose="020F0502020204030204" pitchFamily="34" charset="0"/>
                  </a:rPr>
                  <a:t>one</a:t>
                </a:r>
                <a:r>
                  <a:rPr lang="zh-CN" altLang="en-US" sz="2600" dirty="0">
                    <a:solidFill>
                      <a:srgbClr val="0432FF"/>
                    </a:solidFill>
                    <a:cs typeface="Calibri" panose="020F0502020204030204" pitchFamily="34" charset="0"/>
                  </a:rPr>
                  <a:t> </a:t>
                </a:r>
                <a:r>
                  <a:rPr lang="en-US" altLang="zh-CN" sz="2600" dirty="0">
                    <a:solidFill>
                      <a:srgbClr val="0432FF"/>
                    </a:solidFill>
                    <a:cs typeface="Calibri" panose="020F0502020204030204" pitchFamily="34" charset="0"/>
                  </a:rPr>
                  <a:t>term</a:t>
                </a:r>
                <a:r>
                  <a:rPr lang="zh-CN" altLang="en-US" sz="2600" dirty="0">
                    <a:solidFill>
                      <a:srgbClr val="0070C0"/>
                    </a:solidFill>
                    <a:cs typeface="Calibri" panose="020F0502020204030204" pitchFamily="34" charset="0"/>
                  </a:rPr>
                  <a:t> </a:t>
                </a:r>
                <a:r>
                  <a:rPr lang="en-US" altLang="zh-CN" sz="2600" dirty="0">
                    <a:solidFill>
                      <a:srgbClr val="FF0000"/>
                    </a:solidFill>
                    <a:cs typeface="Calibri" panose="020F0502020204030204" pitchFamily="34" charset="0"/>
                  </a:rPr>
                  <a:t>&gt;0</a:t>
                </a:r>
                <a:r>
                  <a:rPr lang="en-US" altLang="zh-CN" sz="2600" dirty="0">
                    <a:solidFill>
                      <a:srgbClr val="0070C0"/>
                    </a:solidFill>
                    <a:cs typeface="Calibri" panose="020F0502020204030204" pitchFamily="34" charset="0"/>
                  </a:rPr>
                  <a:t>!</a:t>
                </a:r>
              </a:p>
              <a:p>
                <a:pPr marL="800100" lvl="1" indent="-342900">
                  <a:buFont typeface="Wingdings" pitchFamily="2" charset="2"/>
                  <a:buChar char="v"/>
                </a:pPr>
                <a:r>
                  <a:rPr lang="en-US" altLang="zh-CN" sz="2600" dirty="0">
                    <a:cs typeface="Calibri" panose="020F0502020204030204" pitchFamily="34" charset="0"/>
                  </a:rPr>
                  <a:t>NP</a:t>
                </a:r>
                <a:r>
                  <a:rPr lang="zh-CN" altLang="en-US" sz="2600" dirty="0">
                    <a:cs typeface="Calibri" panose="020F0502020204030204" pitchFamily="34" charset="0"/>
                  </a:rPr>
                  <a:t> </a:t>
                </a:r>
                <a:r>
                  <a:rPr lang="en-US" altLang="zh-CN" sz="2600" dirty="0">
                    <a:cs typeface="Calibri" panose="020F0502020204030204" pitchFamily="34" charset="0"/>
                  </a:rPr>
                  <a:t>witness:</a:t>
                </a:r>
                <a:r>
                  <a:rPr lang="zh-CN" altLang="en-US" sz="2600" dirty="0">
                    <a:cs typeface="Calibri" panose="020F0502020204030204" pitchFamily="34" charset="0"/>
                  </a:rPr>
                  <a:t> </a:t>
                </a:r>
                <a:r>
                  <a:rPr lang="en-US" altLang="zh-CN" sz="2600" dirty="0">
                    <a:cs typeface="Calibri" panose="020F0502020204030204" pitchFamily="34" charset="0"/>
                  </a:rPr>
                  <a:t>index</a:t>
                </a:r>
                <a:r>
                  <a:rPr lang="zh-CN" altLang="en-US" sz="2600" dirty="0">
                    <a:cs typeface="Calibri" panose="020F0502020204030204" pitchFamily="34" charset="0"/>
                  </a:rPr>
                  <a:t> </a:t>
                </a:r>
                <a:r>
                  <a:rPr lang="en-US" altLang="zh-CN" sz="2600" dirty="0">
                    <a:cs typeface="Calibri" panose="020F0502020204030204" pitchFamily="34" charset="0"/>
                  </a:rPr>
                  <a:t>of</a:t>
                </a:r>
                <a:r>
                  <a:rPr lang="zh-CN" altLang="en-US" sz="2600" dirty="0">
                    <a:cs typeface="Calibri" panose="020F0502020204030204" pitchFamily="34" charset="0"/>
                  </a:rPr>
                  <a:t> </a:t>
                </a:r>
                <a:r>
                  <a:rPr lang="en-US" altLang="zh-CN" sz="2600" dirty="0">
                    <a:cs typeface="Calibri" panose="020F0502020204030204" pitchFamily="34" charset="0"/>
                  </a:rPr>
                  <a:t>one</a:t>
                </a:r>
                <a:r>
                  <a:rPr lang="zh-CN" altLang="en-US" sz="2600" dirty="0">
                    <a:cs typeface="Calibri" panose="020F0502020204030204" pitchFamily="34" charset="0"/>
                  </a:rPr>
                  <a:t> </a:t>
                </a:r>
                <a:r>
                  <a:rPr lang="en-US" altLang="zh-CN" sz="2600" dirty="0">
                    <a:cs typeface="Calibri" panose="020F0502020204030204" pitchFamily="34" charset="0"/>
                  </a:rPr>
                  <a:t>non-negative</a:t>
                </a:r>
                <a:r>
                  <a:rPr lang="zh-CN" altLang="en-US" sz="2600" dirty="0">
                    <a:cs typeface="Calibri" panose="020F0502020204030204" pitchFamily="34" charset="0"/>
                  </a:rPr>
                  <a:t> </a:t>
                </a:r>
                <a:r>
                  <a:rPr lang="en-US" altLang="zh-CN" sz="2600" dirty="0">
                    <a:cs typeface="Calibri" panose="020F0502020204030204" pitchFamily="34" charset="0"/>
                  </a:rPr>
                  <a:t>term.</a:t>
                </a:r>
                <a:r>
                  <a:rPr lang="zh-CN" altLang="en-US" sz="2600" dirty="0">
                    <a:cs typeface="Calibri" panose="020F0502020204030204" pitchFamily="34" charset="0"/>
                  </a:rPr>
                  <a:t> </a:t>
                </a:r>
                <a:endParaRPr lang="en-US" altLang="zh-CN" sz="2600" dirty="0"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CC6B915-18AD-D02D-E8F8-6F5BE00591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300" y="5116467"/>
                <a:ext cx="10881360" cy="892552"/>
              </a:xfrm>
              <a:prstGeom prst="rect">
                <a:avLst/>
              </a:prstGeom>
              <a:blipFill>
                <a:blip r:embed="rId3"/>
                <a:stretch>
                  <a:fillRect t="-5556" b="-15278"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54C692B2-C290-E0A1-34EF-0CB8C29A83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16869" y="4347973"/>
            <a:ext cx="1460500" cy="62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078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F0B4F5-B6A9-BB95-32C3-E0F7DD8D5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FF0000"/>
                </a:solidFill>
              </a:rPr>
              <a:t>Qubit</a:t>
            </a:r>
            <a:r>
              <a:rPr lang="en-US" altLang="zh-CN" dirty="0"/>
              <a:t>-CLHP-2D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NP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E1892F-4110-F0B4-1D6F-5DB956864D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General</a:t>
            </a:r>
            <a:r>
              <a:rPr lang="zh-CN" altLang="en-US" dirty="0"/>
              <a:t> </a:t>
            </a:r>
            <a:r>
              <a:rPr lang="en-US" altLang="zh-CN" dirty="0"/>
              <a:t>qubit-CLHP-2D:</a:t>
            </a:r>
            <a:r>
              <a:rPr lang="zh-CN" altLang="en-US" dirty="0"/>
              <a:t> </a:t>
            </a:r>
            <a:r>
              <a:rPr lang="en-US" altLang="zh-CN" dirty="0"/>
              <a:t>classify</a:t>
            </a:r>
            <a:r>
              <a:rPr lang="zh-CN" altLang="en-US" dirty="0"/>
              <a:t> </a:t>
            </a:r>
            <a:r>
              <a:rPr lang="en-US" altLang="zh-CN" dirty="0"/>
              <a:t>qubits</a:t>
            </a:r>
            <a:r>
              <a:rPr lang="zh-CN" altLang="en-US" dirty="0"/>
              <a:t> </a:t>
            </a:r>
            <a:endParaRPr lang="en-C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C852E2-9FAB-16AF-9849-20CC512AAE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157" t="13866" r="11983" b="12287"/>
          <a:stretch/>
        </p:blipFill>
        <p:spPr>
          <a:xfrm>
            <a:off x="1905000" y="2240280"/>
            <a:ext cx="2834640" cy="21031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4200485-DA70-0F88-250C-AF7F6C38EDB3}"/>
              </a:ext>
            </a:extLst>
          </p:cNvPr>
          <p:cNvSpPr txBox="1"/>
          <p:nvPr/>
        </p:nvSpPr>
        <p:spPr>
          <a:xfrm>
            <a:off x="1649348" y="4343400"/>
            <a:ext cx="444665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200" dirty="0">
                <a:solidFill>
                  <a:srgbClr val="0432FF"/>
                </a:solidFill>
              </a:rPr>
              <a:t>(a)</a:t>
            </a:r>
            <a:r>
              <a:rPr lang="zh-CN" altLang="en-US" sz="2200" dirty="0">
                <a:solidFill>
                  <a:srgbClr val="0432FF"/>
                </a:solidFill>
              </a:rPr>
              <a:t> </a:t>
            </a:r>
            <a:r>
              <a:rPr lang="en-US" altLang="zh-CN" sz="2200" dirty="0">
                <a:solidFill>
                  <a:srgbClr val="0432FF"/>
                </a:solidFill>
              </a:rPr>
              <a:t>Similar</a:t>
            </a:r>
            <a:r>
              <a:rPr lang="zh-CN" altLang="en-US" sz="2200" dirty="0">
                <a:solidFill>
                  <a:srgbClr val="0432FF"/>
                </a:solidFill>
              </a:rPr>
              <a:t> </a:t>
            </a:r>
            <a:r>
              <a:rPr lang="en-US" altLang="zh-CN" sz="2200" dirty="0">
                <a:solidFill>
                  <a:srgbClr val="0432FF"/>
                </a:solidFill>
              </a:rPr>
              <a:t>to</a:t>
            </a:r>
            <a:r>
              <a:rPr lang="zh-CN" altLang="en-US" sz="2200" dirty="0">
                <a:solidFill>
                  <a:srgbClr val="0432FF"/>
                </a:solidFill>
              </a:rPr>
              <a:t> </a:t>
            </a:r>
            <a:r>
              <a:rPr lang="en-US" altLang="zh-CN" sz="2200" dirty="0" err="1">
                <a:solidFill>
                  <a:srgbClr val="0432FF"/>
                </a:solidFill>
              </a:rPr>
              <a:t>Toric</a:t>
            </a:r>
            <a:r>
              <a:rPr lang="zh-CN" altLang="en-US" sz="2200" dirty="0">
                <a:solidFill>
                  <a:srgbClr val="0432FF"/>
                </a:solidFill>
              </a:rPr>
              <a:t> </a:t>
            </a:r>
            <a:r>
              <a:rPr lang="en-US" altLang="zh-CN" sz="2200" dirty="0">
                <a:solidFill>
                  <a:srgbClr val="0432FF"/>
                </a:solidFill>
              </a:rPr>
              <a:t>code</a:t>
            </a:r>
            <a:endParaRPr lang="en-CN" sz="2200" dirty="0">
              <a:solidFill>
                <a:srgbClr val="0432FF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F7270F4-1984-6B66-936F-B1C010A5F3F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726" t="19091" r="16666" b="13498"/>
          <a:stretch/>
        </p:blipFill>
        <p:spPr>
          <a:xfrm>
            <a:off x="6096000" y="2297787"/>
            <a:ext cx="2837118" cy="198810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9D1F7D3-DF19-F30B-6BE4-FEB21AD30AAD}"/>
              </a:ext>
            </a:extLst>
          </p:cNvPr>
          <p:cNvSpPr txBox="1"/>
          <p:nvPr/>
        </p:nvSpPr>
        <p:spPr>
          <a:xfrm>
            <a:off x="6221348" y="4343400"/>
            <a:ext cx="513245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200" dirty="0">
                <a:solidFill>
                  <a:srgbClr val="FF0000"/>
                </a:solidFill>
              </a:rPr>
              <a:t>(b)</a:t>
            </a:r>
            <a:r>
              <a:rPr lang="zh-CN" altLang="en-US" sz="2200" dirty="0">
                <a:solidFill>
                  <a:srgbClr val="FF0000"/>
                </a:solidFill>
              </a:rPr>
              <a:t> </a:t>
            </a:r>
            <a:r>
              <a:rPr lang="en-US" altLang="zh-CN" sz="2200" dirty="0"/>
              <a:t>two</a:t>
            </a:r>
            <a:r>
              <a:rPr lang="zh-CN" altLang="en-US" sz="2200" dirty="0"/>
              <a:t> </a:t>
            </a:r>
            <a:r>
              <a:rPr lang="en-US" altLang="zh-CN" sz="2200" dirty="0"/>
              <a:t>terms</a:t>
            </a:r>
            <a:r>
              <a:rPr lang="zh-CN" altLang="en-US" sz="2200" dirty="0"/>
              <a:t> </a:t>
            </a:r>
            <a:r>
              <a:rPr lang="en-US" altLang="zh-CN" sz="2200" dirty="0"/>
              <a:t>acts</a:t>
            </a:r>
            <a:r>
              <a:rPr lang="zh-CN" altLang="en-US" sz="2200" dirty="0"/>
              <a:t> </a:t>
            </a:r>
            <a:r>
              <a:rPr lang="en-US" altLang="zh-CN" sz="2200" dirty="0"/>
              <a:t>as</a:t>
            </a:r>
            <a:r>
              <a:rPr lang="zh-CN" altLang="en-US" sz="2200" dirty="0"/>
              <a:t> </a:t>
            </a:r>
            <a:r>
              <a:rPr lang="en-US" altLang="zh-CN" sz="2200" dirty="0">
                <a:solidFill>
                  <a:srgbClr val="FF0000"/>
                </a:solidFill>
              </a:rPr>
              <a:t>Identity</a:t>
            </a:r>
            <a:r>
              <a:rPr lang="zh-CN" altLang="en-US" sz="2200" dirty="0">
                <a:solidFill>
                  <a:srgbClr val="FF0000"/>
                </a:solidFill>
              </a:rPr>
              <a:t> </a:t>
            </a:r>
            <a:r>
              <a:rPr lang="en-US" altLang="zh-CN" sz="2200" dirty="0">
                <a:solidFill>
                  <a:srgbClr val="FF0000"/>
                </a:solidFill>
              </a:rPr>
              <a:t>on</a:t>
            </a:r>
            <a:r>
              <a:rPr lang="zh-CN" altLang="en-US" sz="2200" dirty="0">
                <a:solidFill>
                  <a:srgbClr val="FF0000"/>
                </a:solidFill>
              </a:rPr>
              <a:t> </a:t>
            </a:r>
            <a:r>
              <a:rPr lang="en-US" altLang="zh-CN" sz="2200" dirty="0">
                <a:solidFill>
                  <a:srgbClr val="FF0000"/>
                </a:solidFill>
              </a:rPr>
              <a:t>q.</a:t>
            </a:r>
            <a:r>
              <a:rPr lang="zh-CN" altLang="en-US" sz="2200" dirty="0">
                <a:solidFill>
                  <a:srgbClr val="FF0000"/>
                </a:solidFill>
              </a:rPr>
              <a:t>  </a:t>
            </a:r>
            <a:endParaRPr lang="en-CN" sz="2200" dirty="0">
              <a:solidFill>
                <a:srgbClr val="FF000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3EF8B56-A980-33E5-0D30-A47FA4B1A2A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022" b="12017"/>
          <a:stretch/>
        </p:blipFill>
        <p:spPr>
          <a:xfrm>
            <a:off x="1235811" y="5438007"/>
            <a:ext cx="2309800" cy="526963"/>
          </a:xfrm>
          <a:prstGeom prst="rect">
            <a:avLst/>
          </a:prstGeom>
          <a:ln>
            <a:solidFill>
              <a:srgbClr val="0070C0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213E89D-33AB-209B-DFB3-5AA78E11EB3F}"/>
              </a:ext>
            </a:extLst>
          </p:cNvPr>
          <p:cNvSpPr txBox="1"/>
          <p:nvPr/>
        </p:nvSpPr>
        <p:spPr>
          <a:xfrm>
            <a:off x="3670960" y="5247778"/>
            <a:ext cx="7682840" cy="769441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200" dirty="0">
                <a:solidFill>
                  <a:srgbClr val="0070C0"/>
                </a:solidFill>
              </a:rPr>
              <a:t>Decompose</a:t>
            </a:r>
            <a:r>
              <a:rPr lang="zh-CN" altLang="en-US" sz="2200" dirty="0">
                <a:solidFill>
                  <a:srgbClr val="0070C0"/>
                </a:solidFill>
              </a:rPr>
              <a:t> </a:t>
            </a:r>
            <a:r>
              <a:rPr lang="en-US" altLang="zh-CN" sz="2200" dirty="0">
                <a:solidFill>
                  <a:srgbClr val="0070C0"/>
                </a:solidFill>
              </a:rPr>
              <a:t>the</a:t>
            </a:r>
            <a:r>
              <a:rPr lang="zh-CN" altLang="en-US" sz="2200" dirty="0">
                <a:solidFill>
                  <a:srgbClr val="0070C0"/>
                </a:solidFill>
              </a:rPr>
              <a:t> </a:t>
            </a:r>
            <a:r>
              <a:rPr lang="en-US" altLang="zh-CN" sz="2200" dirty="0">
                <a:solidFill>
                  <a:srgbClr val="0070C0"/>
                </a:solidFill>
              </a:rPr>
              <a:t>trace</a:t>
            </a:r>
            <a:r>
              <a:rPr lang="zh-CN" altLang="en-US" sz="2200" dirty="0">
                <a:solidFill>
                  <a:srgbClr val="0070C0"/>
                </a:solidFill>
              </a:rPr>
              <a:t> </a:t>
            </a:r>
            <a:r>
              <a:rPr lang="en-US" altLang="zh-CN" sz="2200" dirty="0" err="1">
                <a:solidFill>
                  <a:srgbClr val="0070C0"/>
                </a:solidFill>
              </a:rPr>
              <a:t>w.r.t</a:t>
            </a:r>
            <a:r>
              <a:rPr lang="zh-CN" altLang="en-US" sz="2200" dirty="0">
                <a:solidFill>
                  <a:srgbClr val="0070C0"/>
                </a:solidFill>
              </a:rPr>
              <a:t> </a:t>
            </a:r>
            <a:r>
              <a:rPr lang="en-US" altLang="zh-CN" sz="2200" dirty="0">
                <a:solidFill>
                  <a:srgbClr val="0070C0"/>
                </a:solidFill>
              </a:rPr>
              <a:t>to</a:t>
            </a:r>
            <a:r>
              <a:rPr lang="zh-CN" altLang="en-US" sz="2200" dirty="0">
                <a:solidFill>
                  <a:srgbClr val="0070C0"/>
                </a:solidFill>
              </a:rPr>
              <a:t> </a:t>
            </a:r>
            <a:r>
              <a:rPr lang="en-US" altLang="zh-CN" sz="2200" dirty="0">
                <a:solidFill>
                  <a:srgbClr val="0070C0"/>
                </a:solidFill>
              </a:rPr>
              <a:t>all</a:t>
            </a:r>
            <a:r>
              <a:rPr lang="zh-CN" altLang="en-US" sz="2200" dirty="0">
                <a:solidFill>
                  <a:srgbClr val="0070C0"/>
                </a:solidFill>
              </a:rPr>
              <a:t> </a:t>
            </a:r>
            <a:r>
              <a:rPr lang="en-US" altLang="zh-CN" sz="2200" dirty="0">
                <a:solidFill>
                  <a:srgbClr val="0070C0"/>
                </a:solidFill>
              </a:rPr>
              <a:t>qubits</a:t>
            </a:r>
            <a:r>
              <a:rPr lang="zh-CN" altLang="en-US" sz="2200" dirty="0">
                <a:solidFill>
                  <a:srgbClr val="0070C0"/>
                </a:solidFill>
              </a:rPr>
              <a:t> </a:t>
            </a:r>
            <a:r>
              <a:rPr lang="en-US" altLang="zh-CN" sz="2200" dirty="0">
                <a:solidFill>
                  <a:srgbClr val="0070C0"/>
                </a:solidFill>
              </a:rPr>
              <a:t>in</a:t>
            </a:r>
            <a:r>
              <a:rPr lang="zh-CN" altLang="en-US" sz="2200" dirty="0">
                <a:solidFill>
                  <a:srgbClr val="0070C0"/>
                </a:solidFill>
              </a:rPr>
              <a:t> </a:t>
            </a:r>
            <a:r>
              <a:rPr lang="en-US" altLang="zh-CN" sz="2200" dirty="0">
                <a:solidFill>
                  <a:srgbClr val="0432FF"/>
                </a:solidFill>
              </a:rPr>
              <a:t>(a)</a:t>
            </a:r>
          </a:p>
          <a:p>
            <a:r>
              <a:rPr lang="en-US" altLang="zh-CN" sz="2200" dirty="0">
                <a:solidFill>
                  <a:srgbClr val="0070C0"/>
                </a:solidFill>
              </a:rPr>
              <a:t>Each</a:t>
            </a:r>
            <a:r>
              <a:rPr lang="zh-CN" altLang="en-US" sz="2200" dirty="0">
                <a:solidFill>
                  <a:srgbClr val="0070C0"/>
                </a:solidFill>
              </a:rPr>
              <a:t> </a:t>
            </a:r>
            <a:r>
              <a:rPr lang="en-US" altLang="zh-CN" sz="2200" dirty="0">
                <a:solidFill>
                  <a:srgbClr val="0070C0"/>
                </a:solidFill>
              </a:rPr>
              <a:t>sub-trace</a:t>
            </a:r>
            <a:r>
              <a:rPr lang="zh-CN" altLang="en-US" sz="2200" dirty="0">
                <a:solidFill>
                  <a:srgbClr val="0070C0"/>
                </a:solidFill>
              </a:rPr>
              <a:t> </a:t>
            </a:r>
            <a:r>
              <a:rPr lang="en-US" altLang="zh-CN" sz="2200" dirty="0">
                <a:solidFill>
                  <a:srgbClr val="0070C0"/>
                </a:solidFill>
              </a:rPr>
              <a:t>will</a:t>
            </a:r>
            <a:r>
              <a:rPr lang="zh-CN" altLang="en-US" sz="2200" dirty="0">
                <a:solidFill>
                  <a:srgbClr val="0070C0"/>
                </a:solidFill>
              </a:rPr>
              <a:t> </a:t>
            </a:r>
            <a:r>
              <a:rPr lang="en-US" altLang="zh-CN" sz="2200" dirty="0">
                <a:solidFill>
                  <a:srgbClr val="0070C0"/>
                </a:solidFill>
              </a:rPr>
              <a:t>be</a:t>
            </a:r>
            <a:r>
              <a:rPr lang="zh-CN" altLang="en-US" sz="2200" dirty="0">
                <a:solidFill>
                  <a:srgbClr val="0070C0"/>
                </a:solidFill>
              </a:rPr>
              <a:t> </a:t>
            </a:r>
            <a:r>
              <a:rPr lang="en-US" altLang="zh-CN" sz="2200" dirty="0">
                <a:solidFill>
                  <a:srgbClr val="0070C0"/>
                </a:solidFill>
              </a:rPr>
              <a:t>of</a:t>
            </a:r>
            <a:r>
              <a:rPr lang="zh-CN" altLang="en-US" sz="2200" dirty="0">
                <a:solidFill>
                  <a:srgbClr val="0070C0"/>
                </a:solidFill>
              </a:rPr>
              <a:t> </a:t>
            </a:r>
            <a:r>
              <a:rPr lang="en-US" altLang="zh-CN" sz="2200" dirty="0">
                <a:solidFill>
                  <a:srgbClr val="FF0000"/>
                </a:solidFill>
              </a:rPr>
              <a:t>1D</a:t>
            </a:r>
            <a:r>
              <a:rPr lang="zh-CN" altLang="en-US" sz="2200" dirty="0">
                <a:solidFill>
                  <a:srgbClr val="FF0000"/>
                </a:solidFill>
              </a:rPr>
              <a:t> </a:t>
            </a:r>
            <a:r>
              <a:rPr lang="en-US" altLang="zh-CN" sz="2200" dirty="0">
                <a:solidFill>
                  <a:srgbClr val="FF0000"/>
                </a:solidFill>
              </a:rPr>
              <a:t>structure</a:t>
            </a:r>
            <a:r>
              <a:rPr lang="zh-CN" altLang="en-US" sz="2200" dirty="0">
                <a:solidFill>
                  <a:srgbClr val="FF0000"/>
                </a:solidFill>
              </a:rPr>
              <a:t> </a:t>
            </a:r>
            <a:r>
              <a:rPr lang="en-US" altLang="zh-CN" sz="2200" dirty="0">
                <a:solidFill>
                  <a:srgbClr val="0070C0"/>
                </a:solidFill>
              </a:rPr>
              <a:t>because</a:t>
            </a:r>
            <a:r>
              <a:rPr lang="zh-CN" altLang="en-US" sz="2200" dirty="0">
                <a:solidFill>
                  <a:srgbClr val="0070C0"/>
                </a:solidFill>
              </a:rPr>
              <a:t> </a:t>
            </a:r>
            <a:r>
              <a:rPr lang="en-US" altLang="zh-CN" sz="2200" dirty="0">
                <a:solidFill>
                  <a:srgbClr val="0070C0"/>
                </a:solidFill>
              </a:rPr>
              <a:t>of</a:t>
            </a:r>
            <a:r>
              <a:rPr lang="zh-CN" altLang="en-US" sz="2200" dirty="0">
                <a:solidFill>
                  <a:srgbClr val="0070C0"/>
                </a:solidFill>
              </a:rPr>
              <a:t> </a:t>
            </a:r>
            <a:r>
              <a:rPr lang="en-US" altLang="zh-CN" sz="2200" dirty="0">
                <a:solidFill>
                  <a:srgbClr val="FF0000"/>
                </a:solidFill>
              </a:rPr>
              <a:t>the</a:t>
            </a:r>
            <a:r>
              <a:rPr lang="zh-CN" altLang="en-US" sz="2200" dirty="0">
                <a:solidFill>
                  <a:srgbClr val="FF0000"/>
                </a:solidFill>
              </a:rPr>
              <a:t> </a:t>
            </a:r>
            <a:r>
              <a:rPr lang="en-US" altLang="zh-CN" sz="2200" dirty="0">
                <a:solidFill>
                  <a:srgbClr val="FF0000"/>
                </a:solidFill>
              </a:rPr>
              <a:t>identity</a:t>
            </a:r>
            <a:r>
              <a:rPr lang="en-US" altLang="zh-CN" sz="2200" dirty="0">
                <a:solidFill>
                  <a:srgbClr val="0070C0"/>
                </a:solidFill>
              </a:rPr>
              <a:t>.</a:t>
            </a:r>
            <a:r>
              <a:rPr lang="zh-CN" altLang="en-US" sz="2200" dirty="0">
                <a:solidFill>
                  <a:srgbClr val="0070C0"/>
                </a:solidFill>
              </a:rPr>
              <a:t> </a:t>
            </a:r>
            <a:endParaRPr lang="en-CN" sz="2200" dirty="0">
              <a:solidFill>
                <a:srgbClr val="0070C0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B758A3E-3361-BE01-9B7E-056FA45FC9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58310" y="6176963"/>
            <a:ext cx="1511300" cy="381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83C73B4-01D0-305E-5639-9D81541CCF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4809490" y="5895120"/>
            <a:ext cx="254000" cy="39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319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D91869D-D4BF-13BE-75A7-4AAF0C0ED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272" y="1047258"/>
            <a:ext cx="10515600" cy="747453"/>
          </a:xfrm>
        </p:spPr>
        <p:txBody>
          <a:bodyPr>
            <a:normAutofit fontScale="90000"/>
          </a:bodyPr>
          <a:lstStyle/>
          <a:p>
            <a:r>
              <a:rPr lang="en-US" altLang="zh-CN" sz="3200" dirty="0"/>
              <a:t>Qubit-CLHP-2D:</a:t>
            </a:r>
            <a:r>
              <a:rPr lang="zh-CN" altLang="en-US" sz="3200" dirty="0"/>
              <a:t> </a:t>
            </a:r>
            <a:r>
              <a:rPr lang="en-US" altLang="zh-CN" sz="3200" dirty="0">
                <a:solidFill>
                  <a:srgbClr val="FF0000"/>
                </a:solidFill>
              </a:rPr>
              <a:t>Equivalence</a:t>
            </a:r>
            <a:r>
              <a:rPr lang="zh-CN" altLang="en-US" sz="3200" dirty="0">
                <a:solidFill>
                  <a:srgbClr val="FF0000"/>
                </a:solidFill>
              </a:rPr>
              <a:t> </a:t>
            </a:r>
            <a:r>
              <a:rPr lang="en-US" altLang="zh-CN" sz="3200" dirty="0">
                <a:solidFill>
                  <a:srgbClr val="FF0000"/>
                </a:solidFill>
              </a:rPr>
              <a:t>to</a:t>
            </a:r>
            <a:r>
              <a:rPr lang="zh-CN" altLang="en-US" sz="3200" dirty="0">
                <a:solidFill>
                  <a:srgbClr val="FF0000"/>
                </a:solidFill>
              </a:rPr>
              <a:t> </a:t>
            </a:r>
            <a:r>
              <a:rPr lang="en-US" altLang="zh-CN" sz="3200" dirty="0" err="1">
                <a:solidFill>
                  <a:srgbClr val="FF0000"/>
                </a:solidFill>
              </a:rPr>
              <a:t>Toric</a:t>
            </a:r>
            <a:r>
              <a:rPr lang="zh-CN" altLang="en-US" sz="3200" dirty="0">
                <a:solidFill>
                  <a:srgbClr val="FF0000"/>
                </a:solidFill>
              </a:rPr>
              <a:t> </a:t>
            </a:r>
            <a:r>
              <a:rPr lang="en-US" altLang="zh-CN" sz="3200" dirty="0">
                <a:solidFill>
                  <a:srgbClr val="FF0000"/>
                </a:solidFill>
              </a:rPr>
              <a:t>code</a:t>
            </a:r>
            <a:r>
              <a:rPr lang="zh-CN" altLang="en-US" sz="3200" dirty="0">
                <a:solidFill>
                  <a:srgbClr val="FF0000"/>
                </a:solidFill>
              </a:rPr>
              <a:t> </a:t>
            </a:r>
            <a:r>
              <a:rPr lang="en-US" altLang="zh-CN" sz="3200" dirty="0"/>
              <a:t>permitting</a:t>
            </a:r>
            <a:r>
              <a:rPr lang="zh-CN" altLang="en-US" sz="3200" dirty="0"/>
              <a:t> </a:t>
            </a:r>
            <a:r>
              <a:rPr lang="en-US" altLang="zh-CN" sz="3200" dirty="0"/>
              <a:t>boundary</a:t>
            </a:r>
            <a:br>
              <a:rPr lang="en-US" altLang="zh-CN" sz="3200" dirty="0">
                <a:solidFill>
                  <a:srgbClr val="0432FF"/>
                </a:solidFill>
              </a:rPr>
            </a:br>
            <a:r>
              <a:rPr lang="en-US" altLang="zh-CN" sz="3200" dirty="0">
                <a:solidFill>
                  <a:srgbClr val="0070C0"/>
                </a:solidFill>
              </a:rPr>
              <a:t>Constructive</a:t>
            </a:r>
            <a:r>
              <a:rPr lang="zh-CN" altLang="en-US" sz="3200" dirty="0">
                <a:solidFill>
                  <a:srgbClr val="0070C0"/>
                </a:solidFill>
              </a:rPr>
              <a:t> </a:t>
            </a:r>
            <a:r>
              <a:rPr lang="en-US" altLang="zh-CN" sz="3200" dirty="0">
                <a:solidFill>
                  <a:srgbClr val="0070C0"/>
                </a:solidFill>
              </a:rPr>
              <a:t>proof</a:t>
            </a:r>
            <a:r>
              <a:rPr lang="zh-CN" altLang="en-US" sz="3200" dirty="0">
                <a:solidFill>
                  <a:srgbClr val="0070C0"/>
                </a:solidFill>
              </a:rPr>
              <a:t>  </a:t>
            </a:r>
            <a:r>
              <a:rPr lang="en-US" altLang="zh-CN" sz="3200" dirty="0">
                <a:solidFill>
                  <a:srgbClr val="0070C0"/>
                </a:solidFill>
              </a:rPr>
              <a:t>[AKV18]</a:t>
            </a:r>
            <a:br>
              <a:rPr lang="en-US" altLang="zh-CN" sz="3200" dirty="0">
                <a:solidFill>
                  <a:srgbClr val="0070C0"/>
                </a:solidFill>
              </a:rPr>
            </a:br>
            <a:endParaRPr lang="en-CN" sz="3200" dirty="0">
              <a:solidFill>
                <a:srgbClr val="0432FF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8B7EA0-F6E9-71F7-25B6-89D078562378}"/>
              </a:ext>
            </a:extLst>
          </p:cNvPr>
          <p:cNvSpPr txBox="1"/>
          <p:nvPr/>
        </p:nvSpPr>
        <p:spPr>
          <a:xfrm>
            <a:off x="838200" y="1690688"/>
            <a:ext cx="709098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endParaRPr lang="en-US" altLang="zh-CN" sz="2400" dirty="0">
              <a:solidFill>
                <a:srgbClr val="0070C0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D5E0CE8-D8DE-12E9-D179-FD4677FB97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598" t="14238" r="9682" b="6791"/>
          <a:stretch/>
        </p:blipFill>
        <p:spPr>
          <a:xfrm>
            <a:off x="1609505" y="3750673"/>
            <a:ext cx="2334728" cy="139391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A71C321-BE56-7DB8-F55C-CEAF4AC37C61}"/>
              </a:ext>
            </a:extLst>
          </p:cNvPr>
          <p:cNvSpPr txBox="1"/>
          <p:nvPr/>
        </p:nvSpPr>
        <p:spPr>
          <a:xfrm>
            <a:off x="1269718" y="2030299"/>
            <a:ext cx="79513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en-US" altLang="zh-CN" sz="2400" b="1" dirty="0"/>
              <a:t>Ground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state</a:t>
            </a:r>
            <a:r>
              <a:rPr lang="zh-CN" altLang="en-US" sz="2400" b="1" dirty="0"/>
              <a:t> </a:t>
            </a:r>
            <a:r>
              <a:rPr lang="en-US" altLang="zh-CN" sz="2400" dirty="0"/>
              <a:t>can</a:t>
            </a:r>
            <a:r>
              <a:rPr lang="zh-CN" altLang="en-US" sz="2400" dirty="0"/>
              <a:t> </a:t>
            </a:r>
            <a:r>
              <a:rPr lang="en-US" altLang="zh-CN" sz="2400" dirty="0"/>
              <a:t>be</a:t>
            </a:r>
            <a:r>
              <a:rPr lang="zh-CN" altLang="en-US" sz="2400" dirty="0"/>
              <a:t> </a:t>
            </a:r>
            <a:r>
              <a:rPr lang="en-US" altLang="zh-CN" sz="2400" dirty="0"/>
              <a:t>prepared</a:t>
            </a:r>
            <a:r>
              <a:rPr lang="zh-CN" altLang="en-US" sz="2400" dirty="0"/>
              <a:t> </a:t>
            </a:r>
            <a:r>
              <a:rPr lang="en-US" altLang="zh-CN" sz="2400" dirty="0"/>
              <a:t>similarly</a:t>
            </a:r>
            <a:r>
              <a:rPr lang="zh-CN" altLang="en-US" sz="2400" dirty="0"/>
              <a:t> </a:t>
            </a:r>
            <a:r>
              <a:rPr lang="en-US" altLang="zh-CN" sz="2400" dirty="0"/>
              <a:t>as</a:t>
            </a:r>
            <a:r>
              <a:rPr lang="zh-CN" altLang="en-US" sz="2400" dirty="0"/>
              <a:t> </a:t>
            </a:r>
            <a:r>
              <a:rPr lang="en-US" altLang="zh-CN" sz="2400" b="1" dirty="0" err="1"/>
              <a:t>Toric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code</a:t>
            </a:r>
          </a:p>
          <a:p>
            <a:r>
              <a:rPr lang="zh-CN" altLang="en-US" sz="2400" dirty="0"/>
              <a:t>      </a:t>
            </a:r>
            <a:r>
              <a:rPr lang="en-US" altLang="zh-CN" sz="2400" dirty="0"/>
              <a:t>by</a:t>
            </a:r>
            <a:r>
              <a:rPr lang="zh-CN" altLang="en-US" sz="2400" dirty="0"/>
              <a:t> </a:t>
            </a:r>
            <a:r>
              <a:rPr lang="en-US" altLang="zh-CN" sz="2400" dirty="0">
                <a:solidFill>
                  <a:srgbClr val="0432FF"/>
                </a:solidFill>
              </a:rPr>
              <a:t>poly-size</a:t>
            </a:r>
            <a:r>
              <a:rPr lang="zh-CN" altLang="en-US" sz="2400" dirty="0">
                <a:solidFill>
                  <a:srgbClr val="0432FF"/>
                </a:solidFill>
              </a:rPr>
              <a:t> </a:t>
            </a:r>
            <a:r>
              <a:rPr lang="en-US" altLang="zh-CN" sz="2400" dirty="0">
                <a:solidFill>
                  <a:srgbClr val="0432FF"/>
                </a:solidFill>
              </a:rPr>
              <a:t>quantum</a:t>
            </a:r>
            <a:r>
              <a:rPr lang="zh-CN" altLang="en-US" sz="2400" dirty="0">
                <a:solidFill>
                  <a:srgbClr val="0432FF"/>
                </a:solidFill>
              </a:rPr>
              <a:t> </a:t>
            </a:r>
            <a:r>
              <a:rPr lang="en-US" altLang="zh-CN" sz="2400" dirty="0">
                <a:solidFill>
                  <a:srgbClr val="0432FF"/>
                </a:solidFill>
              </a:rPr>
              <a:t>circuit</a:t>
            </a:r>
            <a:r>
              <a:rPr lang="en-US" altLang="zh-CN" sz="2400" dirty="0"/>
              <a:t>.</a:t>
            </a:r>
          </a:p>
          <a:p>
            <a:pPr marL="342900" indent="-342900">
              <a:buFont typeface="Wingdings" pitchFamily="2" charset="2"/>
              <a:buChar char="v"/>
            </a:pPr>
            <a:r>
              <a:rPr lang="en-US" altLang="zh-CN" sz="2400" b="1" dirty="0"/>
              <a:t>“Measure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&amp;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Correct</a:t>
            </a:r>
            <a:r>
              <a:rPr lang="en-US" altLang="zh-CN" sz="2400" dirty="0"/>
              <a:t>.”</a:t>
            </a:r>
            <a:endParaRPr lang="en-CN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6708FBC-841A-1B34-CA7F-028B5731C695}"/>
                  </a:ext>
                </a:extLst>
              </p:cNvPr>
              <p:cNvSpPr txBox="1"/>
              <p:nvPr/>
            </p:nvSpPr>
            <p:spPr>
              <a:xfrm>
                <a:off x="4090720" y="3745838"/>
                <a:ext cx="6910578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Wingdings" pitchFamily="2" charset="2"/>
                  <a:buChar char="v"/>
                </a:pPr>
                <a:r>
                  <a:rPr lang="en-US" altLang="zh-CN" sz="2400" dirty="0">
                    <a:solidFill>
                      <a:schemeClr val="tx1"/>
                    </a:solidFill>
                  </a:rPr>
                  <a:t>“Interior</a:t>
                </a:r>
                <a:r>
                  <a:rPr lang="zh-CN" alt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sz="2400" dirty="0">
                    <a:solidFill>
                      <a:schemeClr val="tx1"/>
                    </a:solidFill>
                  </a:rPr>
                  <a:t>qubit”</a:t>
                </a:r>
                <a:r>
                  <a:rPr lang="zh-CN" alt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sz="2400" dirty="0">
                    <a:solidFill>
                      <a:schemeClr val="tx1"/>
                    </a:solidFill>
                  </a:rPr>
                  <a:t>q:</a:t>
                </a:r>
                <a:r>
                  <a:rPr lang="zh-CN" altLang="en-US" sz="24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CN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CN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zh-CN" alt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sz="2400" dirty="0">
                    <a:solidFill>
                      <a:schemeClr val="tx1"/>
                    </a:solidFill>
                  </a:rPr>
                  <a:t>act</a:t>
                </a:r>
                <a:r>
                  <a:rPr lang="zh-CN" alt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sz="2400" dirty="0">
                    <a:solidFill>
                      <a:schemeClr val="tx1"/>
                    </a:solidFill>
                  </a:rPr>
                  <a:t>non-trivially</a:t>
                </a:r>
                <a:r>
                  <a:rPr lang="zh-CN" alt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sz="2400" dirty="0">
                    <a:solidFill>
                      <a:schemeClr val="tx1"/>
                    </a:solidFill>
                  </a:rPr>
                  <a:t>on</a:t>
                </a:r>
                <a:r>
                  <a:rPr lang="zh-CN" alt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sz="2400" dirty="0">
                    <a:solidFill>
                      <a:schemeClr val="tx1"/>
                    </a:solidFill>
                  </a:rPr>
                  <a:t>q.</a:t>
                </a:r>
                <a:endParaRPr lang="en-US" altLang="zh-CN" sz="2400" dirty="0">
                  <a:solidFill>
                    <a:srgbClr val="0432FF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6708FBC-841A-1B34-CA7F-028B5731C6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0720" y="3745838"/>
                <a:ext cx="6910578" cy="830997"/>
              </a:xfrm>
              <a:prstGeom prst="rect">
                <a:avLst/>
              </a:prstGeom>
              <a:blipFill>
                <a:blip r:embed="rId3"/>
                <a:stretch>
                  <a:fillRect l="-1284" t="-5970" b="-16418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21FE5A85-E2CA-E529-3D20-5276A758C9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3694" y="4491880"/>
            <a:ext cx="4458365" cy="1200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321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13C902-5FAF-447C-41C0-ABCBDCEDC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4-local:</a:t>
            </a:r>
            <a:r>
              <a:rPr lang="zh-CN" altLang="en-US" dirty="0"/>
              <a:t> </a:t>
            </a:r>
            <a:r>
              <a:rPr lang="en-US" altLang="zh-CN" dirty="0"/>
              <a:t>qubit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 err="1">
                <a:solidFill>
                  <a:srgbClr val="FF0000"/>
                </a:solidFill>
              </a:rPr>
              <a:t>qudit</a:t>
            </a:r>
            <a:r>
              <a:rPr lang="en-US" altLang="zh-CN" dirty="0">
                <a:solidFill>
                  <a:srgbClr val="FF0000"/>
                </a:solidFill>
              </a:rPr>
              <a:t>.</a:t>
            </a:r>
            <a:endParaRPr lang="en-CN" dirty="0">
              <a:solidFill>
                <a:srgbClr val="FF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9D8052-4D1D-37C6-11D9-7F7A74B92D2A}"/>
              </a:ext>
            </a:extLst>
          </p:cNvPr>
          <p:cNvSpPr txBox="1"/>
          <p:nvPr/>
        </p:nvSpPr>
        <p:spPr>
          <a:xfrm>
            <a:off x="941125" y="1624691"/>
            <a:ext cx="953023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en-US" altLang="zh-CN" sz="2400" dirty="0" err="1">
                <a:solidFill>
                  <a:srgbClr val="0432FF"/>
                </a:solidFill>
              </a:rPr>
              <a:t>Qudit</a:t>
            </a:r>
            <a:r>
              <a:rPr lang="en-US" altLang="zh-CN" sz="2400" dirty="0">
                <a:solidFill>
                  <a:srgbClr val="0432FF"/>
                </a:solidFill>
              </a:rPr>
              <a:t>/Qutrit</a:t>
            </a:r>
            <a:r>
              <a:rPr lang="zh-CN" altLang="en-US" sz="2400" dirty="0">
                <a:solidFill>
                  <a:srgbClr val="0432FF"/>
                </a:solidFill>
              </a:rPr>
              <a:t> </a:t>
            </a:r>
            <a:r>
              <a:rPr lang="en-US" altLang="zh-CN" sz="2400" dirty="0"/>
              <a:t>is</a:t>
            </a:r>
            <a:r>
              <a:rPr lang="zh-CN" altLang="en-US" sz="2400" dirty="0"/>
              <a:t> </a:t>
            </a:r>
            <a:r>
              <a:rPr lang="en-US" altLang="zh-CN" sz="2400" dirty="0"/>
              <a:t>very</a:t>
            </a:r>
            <a:r>
              <a:rPr lang="zh-CN" altLang="en-US" sz="2400" dirty="0"/>
              <a:t> </a:t>
            </a:r>
            <a:r>
              <a:rPr lang="en-US" altLang="zh-CN" sz="2400" dirty="0"/>
              <a:t>different</a:t>
            </a:r>
            <a:r>
              <a:rPr lang="zh-CN" altLang="en-US" sz="2400" dirty="0"/>
              <a:t> </a:t>
            </a:r>
            <a:r>
              <a:rPr lang="en-US" altLang="zh-CN" sz="2400" dirty="0"/>
              <a:t>from</a:t>
            </a:r>
            <a:r>
              <a:rPr lang="zh-CN" altLang="en-US" sz="2400" dirty="0"/>
              <a:t> </a:t>
            </a:r>
            <a:r>
              <a:rPr lang="en-US" altLang="zh-CN" sz="2400" dirty="0"/>
              <a:t>qubit.</a:t>
            </a:r>
          </a:p>
          <a:p>
            <a:pPr marL="800100" lvl="1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zh-CN" sz="2400" dirty="0"/>
              <a:t>+1</a:t>
            </a:r>
            <a:r>
              <a:rPr lang="zh-CN" altLang="en-US" sz="2400" dirty="0"/>
              <a:t> </a:t>
            </a:r>
            <a:r>
              <a:rPr lang="en-US" altLang="zh-CN" sz="2400" dirty="0"/>
              <a:t>dimension</a:t>
            </a:r>
            <a:r>
              <a:rPr lang="zh-CN" altLang="en-US" sz="2400" dirty="0"/>
              <a:t> </a:t>
            </a:r>
            <a:r>
              <a:rPr lang="en-US" altLang="zh-CN" sz="2400" dirty="0"/>
              <a:t>introduces</a:t>
            </a:r>
            <a:r>
              <a:rPr lang="zh-CN" altLang="en-US" sz="2400" dirty="0"/>
              <a:t> </a:t>
            </a:r>
            <a:r>
              <a:rPr lang="en-US" altLang="zh-CN" sz="2400" dirty="0">
                <a:solidFill>
                  <a:srgbClr val="0432FF"/>
                </a:solidFill>
              </a:rPr>
              <a:t>degeneracy</a:t>
            </a:r>
            <a:r>
              <a:rPr lang="en-US" altLang="zh-CN" sz="2400" dirty="0"/>
              <a:t>.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zh-CN" altLang="en-US" sz="2400" dirty="0">
                <a:solidFill>
                  <a:srgbClr val="FF0000"/>
                </a:solidFill>
              </a:rPr>
              <a:t> </a:t>
            </a:r>
            <a:r>
              <a:rPr lang="en-US" altLang="zh-CN" sz="2400" dirty="0"/>
              <a:t>Sub-trace:</a:t>
            </a:r>
            <a:r>
              <a:rPr lang="zh-CN" altLang="en-US" sz="2400" dirty="0">
                <a:solidFill>
                  <a:srgbClr val="FF0000"/>
                </a:solidFill>
              </a:rPr>
              <a:t> </a:t>
            </a:r>
            <a:r>
              <a:rPr lang="en-US" altLang="zh-CN" sz="2400" strike="sngStrike" dirty="0"/>
              <a:t>1D</a:t>
            </a:r>
            <a:r>
              <a:rPr lang="zh-CN" altLang="en-US" sz="2400" strike="sngStrike" dirty="0"/>
              <a:t> </a:t>
            </a:r>
            <a:r>
              <a:rPr lang="en-US" altLang="zh-CN" sz="2400" strike="sngStrike" dirty="0"/>
              <a:t>structure.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117706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F15A04-E7D1-20B5-B373-DE251B17D9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621" y="-104889"/>
            <a:ext cx="10515600" cy="1325563"/>
          </a:xfrm>
        </p:spPr>
        <p:txBody>
          <a:bodyPr/>
          <a:lstStyle/>
          <a:p>
            <a:r>
              <a:rPr lang="en-US" altLang="zh-CN" dirty="0"/>
              <a:t>New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4-local</a:t>
            </a:r>
            <a:r>
              <a:rPr lang="zh-CN" altLang="en-US" dirty="0"/>
              <a:t> </a:t>
            </a:r>
            <a:r>
              <a:rPr lang="en-US" altLang="zh-CN" dirty="0" err="1"/>
              <a:t>qudit</a:t>
            </a:r>
            <a:r>
              <a:rPr lang="zh-CN" altLang="en-US" dirty="0"/>
              <a:t> </a:t>
            </a:r>
            <a:r>
              <a:rPr lang="en-US" altLang="zh-CN" dirty="0">
                <a:solidFill>
                  <a:srgbClr val="0070C0"/>
                </a:solidFill>
              </a:rPr>
              <a:t>[IJ23]</a:t>
            </a:r>
            <a:endParaRPr lang="en-CN" dirty="0">
              <a:solidFill>
                <a:srgbClr val="0070C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96B9EF8-068F-B8C7-04C7-D848068481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572" y="1675524"/>
            <a:ext cx="9266810" cy="13191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5F974AC-7D9C-7520-762A-A90D3B154C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273" y="879918"/>
            <a:ext cx="6623416" cy="79560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BF09352-15B0-B5CB-B36E-EE0B3A640896}"/>
              </a:ext>
            </a:extLst>
          </p:cNvPr>
          <p:cNvSpPr txBox="1"/>
          <p:nvPr/>
        </p:nvSpPr>
        <p:spPr>
          <a:xfrm>
            <a:off x="6816689" y="752021"/>
            <a:ext cx="47508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en-US" altLang="zh-CN" sz="2400" dirty="0">
                <a:solidFill>
                  <a:srgbClr val="0432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Non-constructive</a:t>
            </a:r>
            <a:r>
              <a:rPr lang="zh-CN" altLang="en-US" sz="2400" dirty="0">
                <a:solidFill>
                  <a:srgbClr val="0432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400" dirty="0">
                <a:solidFill>
                  <a:srgbClr val="0432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proof.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altLang="zh-CN" sz="2400" dirty="0">
                <a:solidFill>
                  <a:srgbClr val="0432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“rounding”</a:t>
            </a:r>
            <a:r>
              <a:rPr lang="zh-CN" altLang="en-US" sz="2400" dirty="0">
                <a:solidFill>
                  <a:srgbClr val="0432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400" dirty="0">
                <a:solidFill>
                  <a:srgbClr val="0432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for</a:t>
            </a:r>
            <a:r>
              <a:rPr lang="zh-CN" altLang="en-US" sz="2400" dirty="0">
                <a:solidFill>
                  <a:srgbClr val="0432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400" dirty="0">
                <a:solidFill>
                  <a:srgbClr val="0432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self-reduction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2FA8D8-5E60-8B46-8920-4F9F73F50C7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072" t="10788" r="29218" b="24007"/>
          <a:stretch/>
        </p:blipFill>
        <p:spPr>
          <a:xfrm>
            <a:off x="1060867" y="3307080"/>
            <a:ext cx="2435601" cy="23083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5E7149D-02C1-F3BD-4491-31401F8DBEA6}"/>
                  </a:ext>
                </a:extLst>
              </p:cNvPr>
              <p:cNvSpPr txBox="1"/>
              <p:nvPr/>
            </p:nvSpPr>
            <p:spPr>
              <a:xfrm>
                <a:off x="2724061" y="2994643"/>
                <a:ext cx="6096000" cy="5911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1371600" lvl="2" indent="-457200">
                  <a:lnSpc>
                    <a:spcPct val="150000"/>
                  </a:lnSpc>
                  <a:buFont typeface="Wingdings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sSub>
                          <m:sSubPr>
                            <m:ctrlPr>
                              <a:rPr lang="en-US" altLang="zh-CN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p>
                    </m:sSup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⊗</m:t>
                    </m:r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p>
                    </m:sSup>
                    <m:r>
                      <a:rPr lang="en-US" altLang="zh-CN" sz="2400" i="1">
                        <a:latin typeface="Cambria Math" panose="02040503050406030204" pitchFamily="18" charset="0"/>
                      </a:rPr>
                      <m:t>⊗</m:t>
                    </m:r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sup>
                    </m:sSup>
                    <m:r>
                      <a:rPr lang="en-US" altLang="zh-CN" sz="2400" i="1">
                        <a:latin typeface="Cambria Math" panose="02040503050406030204" pitchFamily="18" charset="0"/>
                      </a:rPr>
                      <m:t>⊗</m:t>
                    </m:r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sup>
                    </m:sSup>
                  </m:oMath>
                </a14:m>
                <a:endParaRPr lang="en-US" altLang="zh-CN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5E7149D-02C1-F3BD-4491-31401F8DBE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4061" y="2994643"/>
                <a:ext cx="6096000" cy="591187"/>
              </a:xfrm>
              <a:prstGeom prst="rect">
                <a:avLst/>
              </a:prstGeom>
              <a:blipFill>
                <a:blip r:embed="rId5"/>
                <a:stretch>
                  <a:fillRect b="-1458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43841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96B9EF8-068F-B8C7-04C7-D848068481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572" y="1675524"/>
            <a:ext cx="9266810" cy="131911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C35A2DF-6E6E-AC10-17EF-D12A31DDA76A}"/>
              </a:ext>
            </a:extLst>
          </p:cNvPr>
          <p:cNvSpPr txBox="1"/>
          <p:nvPr/>
        </p:nvSpPr>
        <p:spPr>
          <a:xfrm>
            <a:off x="622621" y="2994643"/>
            <a:ext cx="714977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itchFamily="2" charset="2"/>
              <a:buChar char="v"/>
            </a:pPr>
            <a:r>
              <a:rPr lang="en-US" altLang="zh-CN" sz="2400" dirty="0">
                <a:solidFill>
                  <a:srgbClr val="00B050"/>
                </a:solidFill>
              </a:rPr>
              <a:t>Factorized</a:t>
            </a:r>
            <a:r>
              <a:rPr lang="zh-CN" altLang="en-US" sz="2400" dirty="0">
                <a:solidFill>
                  <a:srgbClr val="00B050"/>
                </a:solidFill>
              </a:rPr>
              <a:t> </a:t>
            </a:r>
            <a:r>
              <a:rPr lang="en-US" altLang="zh-CN" sz="2400" dirty="0">
                <a:solidFill>
                  <a:srgbClr val="00B050"/>
                </a:solidFill>
              </a:rPr>
              <a:t>Hamiltonian</a:t>
            </a:r>
            <a:r>
              <a:rPr lang="zh-CN" altLang="en-US" sz="2400" dirty="0">
                <a:solidFill>
                  <a:srgbClr val="00B050"/>
                </a:solidFill>
              </a:rPr>
              <a:t> </a:t>
            </a:r>
            <a:r>
              <a:rPr lang="en-US" altLang="zh-CN" sz="2400" dirty="0">
                <a:solidFill>
                  <a:srgbClr val="0070C0"/>
                </a:solidFill>
              </a:rPr>
              <a:t>can</a:t>
            </a:r>
            <a:r>
              <a:rPr lang="zh-CN" altLang="en-US" sz="2400" b="1" dirty="0">
                <a:solidFill>
                  <a:srgbClr val="0070C0"/>
                </a:solidFill>
              </a:rPr>
              <a:t> </a:t>
            </a:r>
            <a:r>
              <a:rPr lang="en-US" altLang="zh-CN" sz="2400" dirty="0">
                <a:solidFill>
                  <a:srgbClr val="0070C0"/>
                </a:solidFill>
              </a:rPr>
              <a:t>look</a:t>
            </a:r>
            <a:r>
              <a:rPr lang="zh-CN" altLang="en-US" sz="2400" b="1" dirty="0">
                <a:solidFill>
                  <a:srgbClr val="0070C0"/>
                </a:solidFill>
              </a:rPr>
              <a:t> </a:t>
            </a:r>
            <a:r>
              <a:rPr lang="en-US" altLang="zh-CN" sz="2400" dirty="0">
                <a:solidFill>
                  <a:srgbClr val="0070C0"/>
                </a:solidFill>
              </a:rPr>
              <a:t>very</a:t>
            </a:r>
            <a:r>
              <a:rPr lang="zh-CN" altLang="en-US" sz="2400" dirty="0">
                <a:solidFill>
                  <a:srgbClr val="0070C0"/>
                </a:solidFill>
              </a:rPr>
              <a:t> </a:t>
            </a:r>
            <a:r>
              <a:rPr lang="en-US" altLang="zh-CN" sz="2400" dirty="0">
                <a:solidFill>
                  <a:srgbClr val="00B050"/>
                </a:solidFill>
              </a:rPr>
              <a:t>different</a:t>
            </a:r>
            <a:r>
              <a:rPr lang="zh-CN" altLang="en-US" sz="2400" dirty="0">
                <a:solidFill>
                  <a:srgbClr val="0070C0"/>
                </a:solidFill>
              </a:rPr>
              <a:t> </a:t>
            </a:r>
            <a:r>
              <a:rPr lang="en-US" altLang="zh-CN" sz="2400" dirty="0">
                <a:solidFill>
                  <a:srgbClr val="0070C0"/>
                </a:solidFill>
              </a:rPr>
              <a:t>from</a:t>
            </a:r>
            <a:r>
              <a:rPr lang="zh-CN" altLang="en-US" sz="2400" dirty="0">
                <a:solidFill>
                  <a:srgbClr val="0070C0"/>
                </a:solidFill>
              </a:rPr>
              <a:t> </a:t>
            </a:r>
            <a:r>
              <a:rPr lang="en-US" altLang="zh-CN" sz="2400" dirty="0">
                <a:solidFill>
                  <a:srgbClr val="00B050"/>
                </a:solidFill>
              </a:rPr>
              <a:t>stabilizer</a:t>
            </a:r>
            <a:r>
              <a:rPr lang="zh-CN" altLang="en-US" sz="2400" dirty="0">
                <a:solidFill>
                  <a:srgbClr val="00B050"/>
                </a:solidFill>
              </a:rPr>
              <a:t> </a:t>
            </a:r>
            <a:r>
              <a:rPr lang="en-US" altLang="zh-CN" sz="2400" dirty="0">
                <a:solidFill>
                  <a:srgbClr val="00B050"/>
                </a:solidFill>
              </a:rPr>
              <a:t>Hamiltonian.</a:t>
            </a:r>
            <a:endParaRPr lang="en-US" altLang="zh-CN" sz="2400" u="sng" dirty="0">
              <a:solidFill>
                <a:srgbClr val="0070C0"/>
              </a:solidFill>
            </a:endParaRP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altLang="zh-CN" sz="2400" u="sng" dirty="0">
                <a:solidFill>
                  <a:srgbClr val="0070C0"/>
                </a:solidFill>
              </a:rPr>
              <a:t>Stabilizer</a:t>
            </a:r>
            <a:r>
              <a:rPr lang="zh-CN" altLang="en-US" sz="2400" u="sng" dirty="0">
                <a:solidFill>
                  <a:srgbClr val="0070C0"/>
                </a:solidFill>
              </a:rPr>
              <a:t> </a:t>
            </a:r>
            <a:r>
              <a:rPr lang="en-US" altLang="zh-CN" sz="2400" u="sng" dirty="0">
                <a:solidFill>
                  <a:srgbClr val="0070C0"/>
                </a:solidFill>
              </a:rPr>
              <a:t>H</a:t>
            </a:r>
            <a:r>
              <a:rPr lang="en-US" altLang="zh-CN" sz="2400" dirty="0">
                <a:solidFill>
                  <a:srgbClr val="0070C0"/>
                </a:solidFill>
              </a:rPr>
              <a:t>:</a:t>
            </a:r>
            <a:r>
              <a:rPr lang="zh-CN" altLang="en-US" sz="2400" dirty="0">
                <a:solidFill>
                  <a:srgbClr val="0070C0"/>
                </a:solidFill>
              </a:rPr>
              <a:t> </a:t>
            </a:r>
            <a:r>
              <a:rPr lang="en-US" altLang="zh-CN" sz="2400" dirty="0">
                <a:solidFill>
                  <a:srgbClr val="0070C0"/>
                </a:solidFill>
              </a:rPr>
              <a:t>Regular</a:t>
            </a:r>
            <a:r>
              <a:rPr lang="zh-CN" altLang="en-US" sz="2400" dirty="0">
                <a:solidFill>
                  <a:srgbClr val="0070C0"/>
                </a:solidFill>
              </a:rPr>
              <a:t> </a:t>
            </a:r>
            <a:r>
              <a:rPr lang="en-US" altLang="zh-CN" sz="2400" dirty="0">
                <a:solidFill>
                  <a:srgbClr val="0070C0"/>
                </a:solidFill>
              </a:rPr>
              <a:t>way</a:t>
            </a:r>
            <a:r>
              <a:rPr lang="zh-CN" altLang="en-US" sz="2400" dirty="0">
                <a:solidFill>
                  <a:srgbClr val="0070C0"/>
                </a:solidFill>
              </a:rPr>
              <a:t> </a:t>
            </a:r>
            <a:r>
              <a:rPr lang="en-US" altLang="zh-CN" sz="2400" dirty="0">
                <a:solidFill>
                  <a:srgbClr val="0070C0"/>
                </a:solidFill>
              </a:rPr>
              <a:t>of</a:t>
            </a:r>
            <a:r>
              <a:rPr lang="zh-CN" altLang="en-US" sz="2400" dirty="0">
                <a:solidFill>
                  <a:srgbClr val="0070C0"/>
                </a:solidFill>
              </a:rPr>
              <a:t> </a:t>
            </a:r>
            <a:r>
              <a:rPr lang="en-US" altLang="zh-CN" sz="2400" dirty="0">
                <a:solidFill>
                  <a:srgbClr val="0070C0"/>
                </a:solidFill>
              </a:rPr>
              <a:t>commuting</a:t>
            </a:r>
          </a:p>
          <a:p>
            <a:pPr lvl="1"/>
            <a:endParaRPr lang="en-US" altLang="zh-CN" sz="2400" u="sng" dirty="0">
              <a:solidFill>
                <a:srgbClr val="0070C0"/>
              </a:solidFill>
            </a:endParaRP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altLang="zh-CN" sz="2400" u="sng" dirty="0">
                <a:solidFill>
                  <a:srgbClr val="0070C0"/>
                </a:solidFill>
              </a:rPr>
              <a:t>Factorized</a:t>
            </a:r>
            <a:r>
              <a:rPr lang="zh-CN" altLang="en-US" sz="2400" u="sng" dirty="0">
                <a:solidFill>
                  <a:srgbClr val="0070C0"/>
                </a:solidFill>
              </a:rPr>
              <a:t> </a:t>
            </a:r>
            <a:r>
              <a:rPr lang="en-US" altLang="zh-CN" sz="2400" u="sng" dirty="0">
                <a:solidFill>
                  <a:srgbClr val="0070C0"/>
                </a:solidFill>
              </a:rPr>
              <a:t>H</a:t>
            </a:r>
            <a:r>
              <a:rPr lang="en-US" altLang="zh-CN" sz="2400" dirty="0">
                <a:solidFill>
                  <a:srgbClr val="0070C0"/>
                </a:solidFill>
              </a:rPr>
              <a:t>:</a:t>
            </a:r>
            <a:r>
              <a:rPr lang="zh-CN" altLang="en-US" sz="2400" dirty="0">
                <a:solidFill>
                  <a:srgbClr val="0070C0"/>
                </a:solidFill>
              </a:rPr>
              <a:t> </a:t>
            </a:r>
            <a:r>
              <a:rPr lang="en-US" altLang="zh-CN" sz="2400" dirty="0">
                <a:solidFill>
                  <a:srgbClr val="0070C0"/>
                </a:solidFill>
              </a:rPr>
              <a:t>Singular</a:t>
            </a:r>
            <a:r>
              <a:rPr lang="zh-CN" altLang="en-US" sz="2400" dirty="0">
                <a:solidFill>
                  <a:srgbClr val="0070C0"/>
                </a:solidFill>
              </a:rPr>
              <a:t> </a:t>
            </a:r>
            <a:r>
              <a:rPr lang="en-US" altLang="zh-CN" sz="2400" dirty="0">
                <a:solidFill>
                  <a:srgbClr val="0070C0"/>
                </a:solidFill>
              </a:rPr>
              <a:t>way</a:t>
            </a:r>
            <a:r>
              <a:rPr lang="zh-CN" altLang="en-US" sz="2400" dirty="0">
                <a:solidFill>
                  <a:srgbClr val="0070C0"/>
                </a:solidFill>
              </a:rPr>
              <a:t> </a:t>
            </a:r>
            <a:r>
              <a:rPr lang="en-US" altLang="zh-CN" sz="2400" dirty="0">
                <a:solidFill>
                  <a:srgbClr val="0070C0"/>
                </a:solidFill>
              </a:rPr>
              <a:t>of</a:t>
            </a:r>
            <a:r>
              <a:rPr lang="zh-CN" altLang="en-US" sz="2400" dirty="0">
                <a:solidFill>
                  <a:srgbClr val="0070C0"/>
                </a:solidFill>
              </a:rPr>
              <a:t> </a:t>
            </a:r>
            <a:r>
              <a:rPr lang="en-US" altLang="zh-CN" sz="2400" dirty="0">
                <a:solidFill>
                  <a:srgbClr val="0070C0"/>
                </a:solidFill>
              </a:rPr>
              <a:t>commuting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endParaRPr lang="en-US" altLang="zh-CN" sz="2400" dirty="0">
              <a:solidFill>
                <a:srgbClr val="0070C0"/>
              </a:solidFill>
            </a:endParaRPr>
          </a:p>
          <a:p>
            <a:pPr marL="914400" lvl="1" indent="-457200">
              <a:buFont typeface="Courier New" panose="02070309020205020404" pitchFamily="49" charset="0"/>
              <a:buChar char="o"/>
            </a:pPr>
            <a:endParaRPr lang="en-US" altLang="zh-CN" sz="2400" b="1"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800100" lvl="1" indent="-342900">
              <a:buFont typeface="Courier New" panose="02070309020205020404" pitchFamily="49" charset="0"/>
              <a:buChar char="o"/>
            </a:pPr>
            <a:endParaRPr lang="en-CN" sz="2400" b="1" dirty="0">
              <a:solidFill>
                <a:srgbClr val="0070C0"/>
              </a:solidFill>
            </a:endParaRPr>
          </a:p>
          <a:p>
            <a:pPr marL="457200" indent="-457200">
              <a:buFont typeface="Wingdings" pitchFamily="2" charset="2"/>
              <a:buChar char="v"/>
            </a:pPr>
            <a:endParaRPr lang="en-CN" sz="2400" dirty="0">
              <a:solidFill>
                <a:srgbClr val="0070C0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514A1F1-C521-04B1-0A0A-F9CDDA4AC8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878" b="17533"/>
          <a:stretch/>
        </p:blipFill>
        <p:spPr>
          <a:xfrm>
            <a:off x="2603224" y="4112274"/>
            <a:ext cx="4520242" cy="40297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96512D4-CFDF-F9B2-9B94-F2C1387B93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3849" y="5182476"/>
            <a:ext cx="2334795" cy="148577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3F4E907-D789-B20C-52D7-0ECC812393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70482" y="5294730"/>
            <a:ext cx="2152984" cy="93793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FC89AB8-DD31-5FFA-1C4E-2EBCC6D28475}"/>
              </a:ext>
            </a:extLst>
          </p:cNvPr>
          <p:cNvSpPr txBox="1"/>
          <p:nvPr/>
        </p:nvSpPr>
        <p:spPr>
          <a:xfrm>
            <a:off x="7562634" y="3863358"/>
            <a:ext cx="40067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en-US" altLang="zh-CN" sz="2400" dirty="0">
                <a:solidFill>
                  <a:srgbClr val="0432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</a:t>
            </a:r>
            <a:r>
              <a:rPr lang="zh-CN" altLang="en-US" sz="2400" dirty="0">
                <a:solidFill>
                  <a:srgbClr val="0432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400" dirty="0">
                <a:solidFill>
                  <a:srgbClr val="0432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prove</a:t>
            </a:r>
            <a:r>
              <a:rPr lang="zh-CN" altLang="en-US" sz="2400" dirty="0">
                <a:solidFill>
                  <a:srgbClr val="0432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400" dirty="0">
                <a:solidFill>
                  <a:srgbClr val="0432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zh-CN" altLang="en-US" sz="2400" dirty="0">
                <a:solidFill>
                  <a:srgbClr val="0432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ground</a:t>
            </a:r>
            <a:r>
              <a:rPr lang="zh-CN" altLang="en-US" sz="2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space</a:t>
            </a:r>
            <a:r>
              <a:rPr lang="zh-CN" altLang="en-US" sz="2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400" dirty="0">
                <a:solidFill>
                  <a:srgbClr val="0432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zh-CN" altLang="en-US" sz="2400" dirty="0">
                <a:solidFill>
                  <a:srgbClr val="0432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4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factorized-CLHP</a:t>
            </a:r>
            <a:r>
              <a:rPr lang="zh-CN" altLang="en-US" sz="2400" dirty="0">
                <a:solidFill>
                  <a:srgbClr val="0432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looks</a:t>
            </a:r>
            <a:r>
              <a:rPr lang="zh-CN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like</a:t>
            </a:r>
            <a:r>
              <a:rPr lang="zh-CN" altLang="en-US" sz="2400" dirty="0">
                <a:solidFill>
                  <a:srgbClr val="0432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400" dirty="0">
                <a:solidFill>
                  <a:srgbClr val="0432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stabilizer</a:t>
            </a:r>
            <a:r>
              <a:rPr lang="zh-CN" altLang="en-US" sz="2400" dirty="0">
                <a:solidFill>
                  <a:srgbClr val="0432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400" dirty="0">
                <a:solidFill>
                  <a:srgbClr val="0432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Hamiltonian.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F09352-15B0-B5CB-B36E-EE0B3A640896}"/>
              </a:ext>
            </a:extLst>
          </p:cNvPr>
          <p:cNvSpPr txBox="1"/>
          <p:nvPr/>
        </p:nvSpPr>
        <p:spPr>
          <a:xfrm>
            <a:off x="6816689" y="752021"/>
            <a:ext cx="45117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en-US" altLang="zh-CN" sz="2400" dirty="0">
                <a:solidFill>
                  <a:srgbClr val="0432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Non-constructive</a:t>
            </a:r>
            <a:r>
              <a:rPr lang="zh-CN" altLang="en-US" sz="2400" dirty="0">
                <a:solidFill>
                  <a:srgbClr val="0432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400" dirty="0">
                <a:solidFill>
                  <a:srgbClr val="0432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proof.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altLang="zh-CN" sz="2400" dirty="0">
                <a:solidFill>
                  <a:srgbClr val="0432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“rounding”</a:t>
            </a:r>
            <a:r>
              <a:rPr lang="zh-CN" altLang="en-US" sz="2400" dirty="0">
                <a:solidFill>
                  <a:srgbClr val="0432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400" dirty="0">
                <a:solidFill>
                  <a:srgbClr val="0432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for</a:t>
            </a:r>
            <a:r>
              <a:rPr lang="zh-CN" altLang="en-US" sz="2400" dirty="0">
                <a:solidFill>
                  <a:srgbClr val="0432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400" dirty="0">
                <a:solidFill>
                  <a:srgbClr val="0432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self-reduction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11D0EA2-7845-3EF7-A425-2A8220BA48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621" y="-104889"/>
            <a:ext cx="10515600" cy="1325563"/>
          </a:xfrm>
        </p:spPr>
        <p:txBody>
          <a:bodyPr/>
          <a:lstStyle/>
          <a:p>
            <a:r>
              <a:rPr lang="en-US" altLang="zh-CN" dirty="0"/>
              <a:t>4-local</a:t>
            </a:r>
            <a:r>
              <a:rPr lang="zh-CN" altLang="en-US" dirty="0"/>
              <a:t> </a:t>
            </a:r>
            <a:r>
              <a:rPr lang="en-US" altLang="zh-CN" dirty="0" err="1"/>
              <a:t>qudit</a:t>
            </a:r>
            <a:r>
              <a:rPr lang="zh-CN" altLang="en-US" dirty="0"/>
              <a:t> </a:t>
            </a:r>
            <a:r>
              <a:rPr lang="en-US" altLang="zh-CN" dirty="0">
                <a:solidFill>
                  <a:srgbClr val="0070C0"/>
                </a:solidFill>
              </a:rPr>
              <a:t>[IJ23]</a:t>
            </a:r>
            <a:endParaRPr lang="en-CN" dirty="0">
              <a:solidFill>
                <a:srgbClr val="0070C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D548C76-7EEE-4A90-13EC-75D32DD31A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3273" y="879918"/>
            <a:ext cx="6623416" cy="795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622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E9FB3B0-EB3C-E53E-9E89-B0F71DC90B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218" y="67517"/>
            <a:ext cx="9972369" cy="1325563"/>
          </a:xfrm>
          <a:noFill/>
        </p:spPr>
        <p:txBody>
          <a:bodyPr>
            <a:normAutofit/>
          </a:bodyPr>
          <a:lstStyle/>
          <a:p>
            <a:r>
              <a:rPr lang="en-US" altLang="zh-CN" sz="3600" dirty="0"/>
              <a:t>Key</a:t>
            </a:r>
            <a:r>
              <a:rPr lang="zh-CN" altLang="en-US" sz="3600" dirty="0"/>
              <a:t> </a:t>
            </a:r>
            <a:r>
              <a:rPr lang="en-US" altLang="zh-CN" sz="3600" dirty="0"/>
              <a:t>technique</a:t>
            </a:r>
            <a:r>
              <a:rPr lang="zh-CN" altLang="en-US" sz="3600" dirty="0"/>
              <a:t> </a:t>
            </a:r>
            <a:r>
              <a:rPr lang="en-US" altLang="zh-CN" sz="3600" dirty="0"/>
              <a:t>for</a:t>
            </a:r>
            <a:r>
              <a:rPr lang="zh-CN" altLang="en-US" sz="3600" dirty="0"/>
              <a:t> </a:t>
            </a:r>
            <a:r>
              <a:rPr lang="en-US" altLang="zh-CN" sz="3600" dirty="0"/>
              <a:t>qutrit-CLHP-2D</a:t>
            </a:r>
            <a:r>
              <a:rPr lang="zh-CN" altLang="en-US" sz="3600" dirty="0"/>
              <a:t> </a:t>
            </a:r>
            <a:r>
              <a:rPr lang="en-US" altLang="zh-CN" sz="3600" dirty="0"/>
              <a:t>in</a:t>
            </a:r>
            <a:r>
              <a:rPr lang="zh-CN" altLang="en-US" sz="3600" dirty="0"/>
              <a:t> </a:t>
            </a:r>
            <a:r>
              <a:rPr lang="en-US" altLang="zh-CN" sz="3600" dirty="0"/>
              <a:t>NP</a:t>
            </a:r>
            <a:br>
              <a:rPr lang="en-US" altLang="zh-CN" sz="3600" dirty="0"/>
            </a:br>
            <a:r>
              <a:rPr lang="en-US" altLang="zh-CN" sz="3100" dirty="0">
                <a:solidFill>
                  <a:srgbClr val="0070C0"/>
                </a:solidFill>
              </a:rPr>
              <a:t>Non-constructive</a:t>
            </a:r>
            <a:r>
              <a:rPr lang="zh-CN" altLang="en-US" sz="3100" dirty="0">
                <a:solidFill>
                  <a:srgbClr val="0070C0"/>
                </a:solidFill>
              </a:rPr>
              <a:t> </a:t>
            </a:r>
            <a:r>
              <a:rPr lang="en-US" altLang="zh-CN" sz="3100" dirty="0">
                <a:solidFill>
                  <a:srgbClr val="0070C0"/>
                </a:solidFill>
              </a:rPr>
              <a:t>self-reduction</a:t>
            </a:r>
            <a:r>
              <a:rPr lang="zh-CN" altLang="en-US" sz="3100" dirty="0">
                <a:solidFill>
                  <a:srgbClr val="0070C0"/>
                </a:solidFill>
              </a:rPr>
              <a:t> </a:t>
            </a:r>
            <a:r>
              <a:rPr lang="en-US" altLang="zh-CN" sz="3100" dirty="0">
                <a:solidFill>
                  <a:srgbClr val="0070C0"/>
                </a:solidFill>
              </a:rPr>
              <a:t>for</a:t>
            </a:r>
            <a:r>
              <a:rPr lang="zh-CN" altLang="en-US" sz="3100" dirty="0">
                <a:solidFill>
                  <a:srgbClr val="0070C0"/>
                </a:solidFill>
              </a:rPr>
              <a:t> </a:t>
            </a:r>
            <a:r>
              <a:rPr lang="en-US" altLang="zh-CN" sz="3100" dirty="0">
                <a:solidFill>
                  <a:srgbClr val="0070C0"/>
                </a:solidFill>
              </a:rPr>
              <a:t>CLHP:</a:t>
            </a:r>
            <a:r>
              <a:rPr lang="zh-CN" altLang="en-US" sz="3100" dirty="0">
                <a:solidFill>
                  <a:srgbClr val="0070C0"/>
                </a:solidFill>
              </a:rPr>
              <a:t> </a:t>
            </a:r>
            <a:r>
              <a:rPr lang="en-US" altLang="zh-CN" sz="3100" dirty="0">
                <a:solidFill>
                  <a:srgbClr val="0070C0"/>
                </a:solidFill>
              </a:rPr>
              <a:t>qutrit</a:t>
            </a:r>
            <a:r>
              <a:rPr lang="zh-CN" altLang="en-US" sz="3100" dirty="0">
                <a:solidFill>
                  <a:srgbClr val="0070C0"/>
                </a:solidFill>
              </a:rPr>
              <a:t> </a:t>
            </a:r>
            <a:r>
              <a:rPr lang="en-US" altLang="zh-CN" sz="3100" dirty="0">
                <a:solidFill>
                  <a:srgbClr val="0070C0"/>
                </a:solidFill>
              </a:rPr>
              <a:t>to</a:t>
            </a:r>
            <a:r>
              <a:rPr lang="zh-CN" altLang="en-US" sz="3100" dirty="0">
                <a:solidFill>
                  <a:srgbClr val="0070C0"/>
                </a:solidFill>
              </a:rPr>
              <a:t> </a:t>
            </a:r>
            <a:r>
              <a:rPr lang="en-US" altLang="zh-CN" sz="3100" dirty="0">
                <a:solidFill>
                  <a:srgbClr val="0070C0"/>
                </a:solidFill>
              </a:rPr>
              <a:t>qubit?</a:t>
            </a:r>
            <a:endParaRPr lang="en-CN" sz="3100" dirty="0">
              <a:solidFill>
                <a:srgbClr val="0070C0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719C2EA-65DF-CBA0-AE0D-42BEBD51CF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7999"/>
          <a:stretch/>
        </p:blipFill>
        <p:spPr>
          <a:xfrm>
            <a:off x="2530086" y="2313847"/>
            <a:ext cx="3744023" cy="306707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327119F-6128-376D-F425-DCF48606BD8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566" r="21212" b="21709"/>
          <a:stretch/>
        </p:blipFill>
        <p:spPr>
          <a:xfrm>
            <a:off x="5973833" y="3038618"/>
            <a:ext cx="2253067" cy="161753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FC4D508-8306-F5EE-0B99-0D558BB39F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953" y="2716740"/>
            <a:ext cx="1932948" cy="193941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1CDB45D-94B1-F23B-7B88-DB033EB1EA9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503" t="16069" r="22738" b="17675"/>
          <a:stretch/>
        </p:blipFill>
        <p:spPr>
          <a:xfrm>
            <a:off x="8275465" y="2620232"/>
            <a:ext cx="2941419" cy="161753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5A0721B-203E-94FA-B720-7DD23697F3F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-709" t="30636" r="10544" b="798"/>
          <a:stretch/>
        </p:blipFill>
        <p:spPr>
          <a:xfrm>
            <a:off x="2530086" y="1838820"/>
            <a:ext cx="4648200" cy="67160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896C114-F594-CEAB-89F4-F0575F464D9A}"/>
                  </a:ext>
                </a:extLst>
              </p:cNvPr>
              <p:cNvSpPr txBox="1"/>
              <p:nvPr/>
            </p:nvSpPr>
            <p:spPr>
              <a:xfrm>
                <a:off x="661218" y="1238945"/>
                <a:ext cx="10957758" cy="53149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  <a:alpha val="36000"/>
                </a:schemeClr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altLang="zh-CN" sz="2600" b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Calibri" panose="020F0502020204030204" pitchFamily="34" charset="0"/>
                  </a:rPr>
                  <a:t>Goal:</a:t>
                </a:r>
                <a:r>
                  <a:rPr lang="zh-CN" altLang="en-US" sz="2600" b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600" b="0" i="1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𝐻</m:t>
                    </m:r>
                    <m:r>
                      <a:rPr lang="zh-CN" altLang="en-US" sz="2600" b="0" i="1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altLang="zh-CN" sz="2600" b="0" i="1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sz="2600" i="1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altLang="zh-CN" sz="2600" b="0" i="1" dirty="0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2600" b="0" i="1" dirty="0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sz="2600" b="0" i="1" dirty="0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</m:sub>
                      <m:sup/>
                      <m:e>
                        <m:sSub>
                          <m:sSubPr>
                            <m:ctrlPr>
                              <a:rPr lang="en-US" altLang="zh-CN" sz="2600" b="0" i="1" dirty="0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2600" b="0" i="1" dirty="0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sz="2600" b="0" i="1" dirty="0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zh-CN" altLang="en-US" sz="2600" b="0" i="1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 </m:t>
                        </m:r>
                      </m:e>
                    </m:nary>
                  </m:oMath>
                </a14:m>
                <a:r>
                  <a:rPr lang="en-US" altLang="zh-CN" sz="2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Calibri" panose="020F0502020204030204" pitchFamily="34" charset="0"/>
                  </a:rPr>
                  <a:t>(projection)</a:t>
                </a:r>
                <a:r>
                  <a:rPr lang="zh-CN" altLang="en-US" sz="2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 </a:t>
                </a:r>
                <a:r>
                  <a:rPr lang="en-US" altLang="zh-CN" sz="2600" dirty="0"/>
                  <a:t>prove</a:t>
                </a:r>
                <a:r>
                  <a:rPr lang="zh-CN" altLang="en-US" sz="26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600" i="1">
                        <a:latin typeface="Cambria Math" panose="02040503050406030204" pitchFamily="18" charset="0"/>
                      </a:rPr>
                      <m:t>𝜆</m:t>
                    </m:r>
                    <m:d>
                      <m:dPr>
                        <m:ctrlPr>
                          <a:rPr lang="en-US" altLang="zh-CN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6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  <m:r>
                      <a:rPr lang="en-US" altLang="zh-CN" sz="2600" b="0" i="1" smtClean="0">
                        <a:latin typeface="Cambria Math" panose="02040503050406030204" pitchFamily="18" charset="0"/>
                      </a:rPr>
                      <m:t>=0</m:t>
                    </m:r>
                    <m:r>
                      <a:rPr lang="en-US" altLang="zh-CN" sz="2600" b="0" i="0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r>
                  <a:rPr lang="zh-CN" altLang="en-US" sz="2600" dirty="0"/>
                  <a:t> </a:t>
                </a:r>
                <a:r>
                  <a:rPr lang="en-US" altLang="zh-CN" sz="2600" dirty="0">
                    <a:solidFill>
                      <a:srgbClr val="00B050"/>
                    </a:solidFill>
                  </a:rPr>
                  <a:t>Decrease</a:t>
                </a:r>
                <a:r>
                  <a:rPr lang="zh-CN" altLang="en-US" sz="2600" dirty="0">
                    <a:solidFill>
                      <a:srgbClr val="00B050"/>
                    </a:solidFill>
                  </a:rPr>
                  <a:t> </a:t>
                </a:r>
                <a:r>
                  <a:rPr lang="en-US" altLang="zh-CN" sz="2600" dirty="0">
                    <a:solidFill>
                      <a:srgbClr val="00B050"/>
                    </a:solidFill>
                  </a:rPr>
                  <a:t>dimension</a:t>
                </a:r>
                <a:r>
                  <a:rPr lang="zh-CN" altLang="en-US" sz="2600" dirty="0">
                    <a:solidFill>
                      <a:srgbClr val="00B050"/>
                    </a:solidFill>
                  </a:rPr>
                  <a:t> </a:t>
                </a:r>
                <a:r>
                  <a:rPr lang="en-US" altLang="zh-CN" sz="2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of</a:t>
                </a:r>
                <a:r>
                  <a:rPr lang="zh-CN" altLang="en-US" sz="2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</a:t>
                </a:r>
                <a:r>
                  <a:rPr lang="en-US" altLang="zh-CN" sz="26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qudit</a:t>
                </a:r>
                <a:endParaRPr lang="en-CN" sz="26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896C114-F594-CEAB-89F4-F0575F464D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218" y="1238945"/>
                <a:ext cx="10957758" cy="531492"/>
              </a:xfrm>
              <a:prstGeom prst="rect">
                <a:avLst/>
              </a:prstGeom>
              <a:blipFill>
                <a:blip r:embed="rId8"/>
                <a:stretch>
                  <a:fillRect l="-926" t="-116279" r="-116" b="-176744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05256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F5DD857-2B48-35F1-038B-107320388C6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526" t="15535" b="13119"/>
          <a:stretch/>
        </p:blipFill>
        <p:spPr>
          <a:xfrm>
            <a:off x="2689123" y="2254685"/>
            <a:ext cx="4555008" cy="401278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6537BAA-626C-A952-07CA-78C26D092D2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853" t="12826" r="-2467" b="12644"/>
          <a:stretch/>
        </p:blipFill>
        <p:spPr>
          <a:xfrm>
            <a:off x="6027277" y="2357680"/>
            <a:ext cx="4390000" cy="16813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3B78BA8-EF2D-2532-1FF8-F505F3B9E06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6350" b="20281"/>
          <a:stretch/>
        </p:blipFill>
        <p:spPr>
          <a:xfrm>
            <a:off x="6096000" y="4096176"/>
            <a:ext cx="4795010" cy="13859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6B133CC-5DF4-87C9-69CB-C9E0FDE34A9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0745" b="8144"/>
          <a:stretch/>
        </p:blipFill>
        <p:spPr>
          <a:xfrm>
            <a:off x="4786147" y="1670018"/>
            <a:ext cx="3372303" cy="67875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1552CC9B-20AC-EC9D-85A3-113E15D8CE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218" y="67517"/>
            <a:ext cx="9972369" cy="1325563"/>
          </a:xfrm>
          <a:noFill/>
        </p:spPr>
        <p:txBody>
          <a:bodyPr>
            <a:normAutofit/>
          </a:bodyPr>
          <a:lstStyle/>
          <a:p>
            <a:r>
              <a:rPr lang="en-US" altLang="zh-CN" sz="3600" dirty="0"/>
              <a:t>Key</a:t>
            </a:r>
            <a:r>
              <a:rPr lang="zh-CN" altLang="en-US" sz="3600" dirty="0"/>
              <a:t> </a:t>
            </a:r>
            <a:r>
              <a:rPr lang="en-US" altLang="zh-CN" sz="3600" dirty="0"/>
              <a:t>technique</a:t>
            </a:r>
            <a:r>
              <a:rPr lang="zh-CN" altLang="en-US" sz="3600" dirty="0"/>
              <a:t> </a:t>
            </a:r>
            <a:r>
              <a:rPr lang="en-US" altLang="zh-CN" sz="3600" dirty="0"/>
              <a:t>for</a:t>
            </a:r>
            <a:r>
              <a:rPr lang="zh-CN" altLang="en-US" sz="3600" dirty="0"/>
              <a:t> </a:t>
            </a:r>
            <a:r>
              <a:rPr lang="en-US" altLang="zh-CN" sz="3600" dirty="0"/>
              <a:t>qutrit-CLHP-2D</a:t>
            </a:r>
            <a:r>
              <a:rPr lang="zh-CN" altLang="en-US" sz="3600" dirty="0"/>
              <a:t> </a:t>
            </a:r>
            <a:r>
              <a:rPr lang="en-US" altLang="zh-CN" sz="3600" dirty="0"/>
              <a:t>in</a:t>
            </a:r>
            <a:r>
              <a:rPr lang="zh-CN" altLang="en-US" sz="3600" dirty="0"/>
              <a:t> </a:t>
            </a:r>
            <a:r>
              <a:rPr lang="en-US" altLang="zh-CN" sz="3600" dirty="0"/>
              <a:t>NP</a:t>
            </a:r>
            <a:br>
              <a:rPr lang="en-US" altLang="zh-CN" sz="3600" dirty="0"/>
            </a:br>
            <a:r>
              <a:rPr lang="en-US" altLang="zh-CN" sz="3100" dirty="0">
                <a:solidFill>
                  <a:srgbClr val="0070C0"/>
                </a:solidFill>
              </a:rPr>
              <a:t>Non-constructive</a:t>
            </a:r>
            <a:r>
              <a:rPr lang="zh-CN" altLang="en-US" sz="3100" dirty="0">
                <a:solidFill>
                  <a:srgbClr val="0070C0"/>
                </a:solidFill>
              </a:rPr>
              <a:t> </a:t>
            </a:r>
            <a:r>
              <a:rPr lang="en-US" altLang="zh-CN" sz="3100" dirty="0">
                <a:solidFill>
                  <a:srgbClr val="0070C0"/>
                </a:solidFill>
              </a:rPr>
              <a:t>self-reduction</a:t>
            </a:r>
            <a:r>
              <a:rPr lang="zh-CN" altLang="en-US" sz="3100" dirty="0">
                <a:solidFill>
                  <a:srgbClr val="0070C0"/>
                </a:solidFill>
              </a:rPr>
              <a:t> </a:t>
            </a:r>
            <a:r>
              <a:rPr lang="en-US" altLang="zh-CN" sz="3100" dirty="0">
                <a:solidFill>
                  <a:srgbClr val="0070C0"/>
                </a:solidFill>
              </a:rPr>
              <a:t>for</a:t>
            </a:r>
            <a:r>
              <a:rPr lang="zh-CN" altLang="en-US" sz="3100" dirty="0">
                <a:solidFill>
                  <a:srgbClr val="0070C0"/>
                </a:solidFill>
              </a:rPr>
              <a:t> </a:t>
            </a:r>
            <a:r>
              <a:rPr lang="en-US" altLang="zh-CN" sz="3100" dirty="0">
                <a:solidFill>
                  <a:srgbClr val="0070C0"/>
                </a:solidFill>
              </a:rPr>
              <a:t>CLHP:</a:t>
            </a:r>
            <a:r>
              <a:rPr lang="zh-CN" altLang="en-US" sz="3100" dirty="0">
                <a:solidFill>
                  <a:srgbClr val="0070C0"/>
                </a:solidFill>
              </a:rPr>
              <a:t> </a:t>
            </a:r>
            <a:r>
              <a:rPr lang="en-US" altLang="zh-CN" sz="3100" dirty="0">
                <a:solidFill>
                  <a:srgbClr val="0070C0"/>
                </a:solidFill>
              </a:rPr>
              <a:t>qutrit</a:t>
            </a:r>
            <a:r>
              <a:rPr lang="zh-CN" altLang="en-US" sz="3100" dirty="0">
                <a:solidFill>
                  <a:srgbClr val="0070C0"/>
                </a:solidFill>
              </a:rPr>
              <a:t> </a:t>
            </a:r>
            <a:r>
              <a:rPr lang="en-US" altLang="zh-CN" sz="3100" dirty="0">
                <a:solidFill>
                  <a:srgbClr val="0070C0"/>
                </a:solidFill>
              </a:rPr>
              <a:t>to</a:t>
            </a:r>
            <a:r>
              <a:rPr lang="zh-CN" altLang="en-US" sz="3100" dirty="0">
                <a:solidFill>
                  <a:srgbClr val="0070C0"/>
                </a:solidFill>
              </a:rPr>
              <a:t> </a:t>
            </a:r>
            <a:r>
              <a:rPr lang="en-US" altLang="zh-CN" sz="3100" dirty="0">
                <a:solidFill>
                  <a:srgbClr val="0070C0"/>
                </a:solidFill>
              </a:rPr>
              <a:t>qubit?</a:t>
            </a:r>
            <a:endParaRPr lang="en-CN" sz="3100" dirty="0">
              <a:solidFill>
                <a:srgbClr val="0070C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2B5456-D7CD-4A49-4248-CBD981618B65}"/>
              </a:ext>
            </a:extLst>
          </p:cNvPr>
          <p:cNvSpPr txBox="1"/>
          <p:nvPr/>
        </p:nvSpPr>
        <p:spPr>
          <a:xfrm>
            <a:off x="641419" y="1731465"/>
            <a:ext cx="3901084" cy="523220"/>
          </a:xfrm>
          <a:prstGeom prst="rect">
            <a:avLst/>
          </a:prstGeom>
          <a:solidFill>
            <a:schemeClr val="accent4">
              <a:lumMod val="20000"/>
              <a:lumOff val="80000"/>
              <a:alpha val="36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sz="2800" dirty="0">
                <a:highlight>
                  <a:srgbClr val="FFFF00"/>
                </a:highlight>
              </a:rPr>
              <a:t>For</a:t>
            </a:r>
            <a:r>
              <a:rPr lang="zh-CN" altLang="en-US" sz="2800" dirty="0">
                <a:highlight>
                  <a:srgbClr val="FFFF00"/>
                </a:highlight>
              </a:rPr>
              <a:t> </a:t>
            </a:r>
            <a:r>
              <a:rPr lang="en-US" altLang="zh-CN" sz="2800" dirty="0">
                <a:solidFill>
                  <a:srgbClr val="FF0000"/>
                </a:solidFill>
                <a:highlight>
                  <a:srgbClr val="FFFF00"/>
                </a:highlight>
              </a:rPr>
              <a:t>CLHP</a:t>
            </a:r>
            <a:r>
              <a:rPr lang="zh-CN" altLang="en-US" sz="2800" dirty="0">
                <a:highlight>
                  <a:srgbClr val="FFFF00"/>
                </a:highlight>
              </a:rPr>
              <a:t> </a:t>
            </a:r>
            <a:r>
              <a:rPr lang="en-US" altLang="zh-CN" sz="2800" dirty="0">
                <a:highlight>
                  <a:srgbClr val="FFFF00"/>
                </a:highlight>
              </a:rPr>
              <a:t>we</a:t>
            </a:r>
            <a:r>
              <a:rPr lang="zh-CN" altLang="en-US" sz="2800" dirty="0">
                <a:highlight>
                  <a:srgbClr val="FFFF00"/>
                </a:highlight>
              </a:rPr>
              <a:t> </a:t>
            </a:r>
            <a:r>
              <a:rPr lang="en-US" altLang="zh-CN" sz="2800" dirty="0">
                <a:highlight>
                  <a:srgbClr val="FFFF00"/>
                </a:highlight>
              </a:rPr>
              <a:t>can</a:t>
            </a:r>
            <a:r>
              <a:rPr lang="zh-CN" altLang="en-US" sz="2800" dirty="0">
                <a:highlight>
                  <a:srgbClr val="FFFF00"/>
                </a:highlight>
              </a:rPr>
              <a:t> </a:t>
            </a:r>
            <a:r>
              <a:rPr lang="en-US" altLang="zh-CN" sz="2800" dirty="0">
                <a:solidFill>
                  <a:srgbClr val="FF0000"/>
                </a:solidFill>
                <a:highlight>
                  <a:srgbClr val="FFFF00"/>
                </a:highlight>
              </a:rPr>
              <a:t>do</a:t>
            </a:r>
            <a:r>
              <a:rPr lang="zh-CN" altLang="en-US" sz="2800" dirty="0">
                <a:solidFill>
                  <a:srgbClr val="FF0000"/>
                </a:solidFill>
                <a:highlight>
                  <a:srgbClr val="FFFF00"/>
                </a:highlight>
              </a:rPr>
              <a:t> </a:t>
            </a:r>
            <a:r>
              <a:rPr lang="en-US" altLang="zh-CN" sz="2800" dirty="0">
                <a:solidFill>
                  <a:srgbClr val="FF0000"/>
                </a:solidFill>
                <a:highlight>
                  <a:srgbClr val="FFFF00"/>
                </a:highlight>
              </a:rPr>
              <a:t>more!</a:t>
            </a:r>
            <a:endParaRPr lang="en-CN" sz="2800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4080971-38ED-BECA-C809-575120F17DB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1953" y="2716740"/>
            <a:ext cx="1932948" cy="193941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E424BDC-C497-8780-0F8B-AB98682E5956}"/>
                  </a:ext>
                </a:extLst>
              </p:cNvPr>
              <p:cNvSpPr txBox="1"/>
              <p:nvPr/>
            </p:nvSpPr>
            <p:spPr>
              <a:xfrm>
                <a:off x="661218" y="1238945"/>
                <a:ext cx="10869564" cy="53149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  <a:alpha val="36000"/>
                </a:schemeClr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altLang="zh-CN" sz="2600" b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Calibri" panose="020F0502020204030204" pitchFamily="34" charset="0"/>
                  </a:rPr>
                  <a:t>Goal:</a:t>
                </a:r>
                <a:r>
                  <a:rPr lang="zh-CN" altLang="en-US" sz="2600" b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600" b="0" i="1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𝐻</m:t>
                    </m:r>
                    <m:r>
                      <a:rPr lang="zh-CN" altLang="en-US" sz="2600" b="0" i="1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altLang="zh-CN" sz="2600" b="0" i="1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sz="2600" i="1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altLang="zh-CN" sz="2600" b="0" i="1" dirty="0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2600" b="0" i="1" dirty="0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sz="2600" b="0" i="1" dirty="0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</m:sub>
                      <m:sup/>
                      <m:e>
                        <m:sSub>
                          <m:sSubPr>
                            <m:ctrlPr>
                              <a:rPr lang="en-US" altLang="zh-CN" sz="2600" b="0" i="1" dirty="0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2600" b="0" i="1" dirty="0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sz="2600" b="0" i="1" dirty="0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zh-CN" altLang="en-US" sz="2600" b="0" i="1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 </m:t>
                        </m:r>
                      </m:e>
                    </m:nary>
                  </m:oMath>
                </a14:m>
                <a:r>
                  <a:rPr lang="en-US" altLang="zh-CN" sz="2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Calibri" panose="020F0502020204030204" pitchFamily="34" charset="0"/>
                  </a:rPr>
                  <a:t>(projection)</a:t>
                </a:r>
                <a:r>
                  <a:rPr lang="zh-CN" altLang="en-US" sz="2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 </a:t>
                </a:r>
                <a:r>
                  <a:rPr lang="en-US" altLang="zh-CN" sz="2600" dirty="0"/>
                  <a:t>prove</a:t>
                </a:r>
                <a:r>
                  <a:rPr lang="zh-CN" altLang="en-US" sz="26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600" i="1">
                        <a:latin typeface="Cambria Math" panose="02040503050406030204" pitchFamily="18" charset="0"/>
                      </a:rPr>
                      <m:t>𝜆</m:t>
                    </m:r>
                    <m:d>
                      <m:dPr>
                        <m:ctrlPr>
                          <a:rPr lang="en-US" altLang="zh-CN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6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  <m:r>
                      <a:rPr lang="en-US" altLang="zh-CN" sz="2600" b="0" i="1" smtClean="0">
                        <a:latin typeface="Cambria Math" panose="02040503050406030204" pitchFamily="18" charset="0"/>
                      </a:rPr>
                      <m:t>=0</m:t>
                    </m:r>
                    <m:r>
                      <a:rPr lang="en-US" altLang="zh-CN" sz="2600" b="0" i="0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r>
                  <a:rPr lang="zh-CN" altLang="en-US" sz="2600" dirty="0"/>
                  <a:t> </a:t>
                </a:r>
                <a:r>
                  <a:rPr lang="en-US" altLang="zh-CN" sz="2600" dirty="0">
                    <a:solidFill>
                      <a:srgbClr val="00B050"/>
                    </a:solidFill>
                  </a:rPr>
                  <a:t>Decrease</a:t>
                </a:r>
                <a:r>
                  <a:rPr lang="zh-CN" altLang="en-US" sz="2600" dirty="0">
                    <a:solidFill>
                      <a:srgbClr val="00B050"/>
                    </a:solidFill>
                  </a:rPr>
                  <a:t> </a:t>
                </a:r>
                <a:r>
                  <a:rPr lang="en-US" altLang="zh-CN" sz="2600" dirty="0">
                    <a:solidFill>
                      <a:srgbClr val="00B050"/>
                    </a:solidFill>
                  </a:rPr>
                  <a:t>dimension</a:t>
                </a:r>
                <a:r>
                  <a:rPr lang="zh-CN" altLang="en-US" sz="2600" dirty="0">
                    <a:solidFill>
                      <a:srgbClr val="00B050"/>
                    </a:solidFill>
                  </a:rPr>
                  <a:t> </a:t>
                </a:r>
                <a:r>
                  <a:rPr lang="en-US" altLang="zh-CN" sz="2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of</a:t>
                </a:r>
                <a:r>
                  <a:rPr lang="zh-CN" altLang="en-US" sz="2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</a:t>
                </a:r>
                <a:r>
                  <a:rPr lang="en-US" altLang="zh-CN" sz="26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qudit</a:t>
                </a:r>
                <a:endParaRPr lang="en-CN" sz="26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E424BDC-C497-8780-0F8B-AB98682E59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218" y="1238945"/>
                <a:ext cx="10869564" cy="531492"/>
              </a:xfrm>
              <a:prstGeom prst="rect">
                <a:avLst/>
              </a:prstGeom>
              <a:blipFill>
                <a:blip r:embed="rId8"/>
                <a:stretch>
                  <a:fillRect l="-932" t="-116279" r="-816" b="-176744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8520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003A32-D39D-6DA3-C648-95612E282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Outline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52C38A-3DA0-8D38-2C79-35423FB8C5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zh-CN" altLang="en-US" dirty="0"/>
              <a:t> </a:t>
            </a:r>
            <a:r>
              <a:rPr lang="en-US" altLang="zh-CN" dirty="0">
                <a:solidFill>
                  <a:srgbClr val="0432FF"/>
                </a:solidFill>
              </a:rPr>
              <a:t>Commuting</a:t>
            </a:r>
            <a:r>
              <a:rPr lang="zh-CN" altLang="en-US" dirty="0"/>
              <a:t> </a:t>
            </a:r>
            <a:r>
              <a:rPr lang="en-US" altLang="zh-CN" dirty="0"/>
              <a:t>Local</a:t>
            </a:r>
            <a:r>
              <a:rPr lang="zh-CN" altLang="en-US" dirty="0"/>
              <a:t> </a:t>
            </a:r>
            <a:r>
              <a:rPr lang="en-US" altLang="zh-CN" dirty="0"/>
              <a:t>Hamiltonian</a:t>
            </a:r>
            <a:r>
              <a:rPr lang="zh-CN" altLang="en-US" dirty="0"/>
              <a:t> </a:t>
            </a:r>
            <a:r>
              <a:rPr lang="en-US" altLang="zh-CN" dirty="0"/>
              <a:t>problems</a:t>
            </a:r>
            <a:r>
              <a:rPr lang="zh-CN" altLang="en-US" dirty="0"/>
              <a:t> </a:t>
            </a:r>
            <a:r>
              <a:rPr lang="en-US" altLang="zh-CN" dirty="0"/>
              <a:t>(CLHP)</a:t>
            </a:r>
            <a:r>
              <a:rPr lang="zh-CN" altLang="en-US" dirty="0"/>
              <a:t> </a:t>
            </a:r>
            <a:r>
              <a:rPr lang="en-US" altLang="zh-CN" sz="2800" dirty="0">
                <a:solidFill>
                  <a:srgbClr val="0070C0"/>
                </a:solidFill>
                <a:latin typeface="+mn-ea"/>
              </a:rPr>
              <a:t>[Bravyi-Vyalyi</a:t>
            </a:r>
            <a:r>
              <a:rPr lang="en-US" altLang="zh-CN" sz="2800" dirty="0">
                <a:latin typeface="+mn-ea"/>
              </a:rPr>
              <a:t>03</a:t>
            </a:r>
            <a:r>
              <a:rPr lang="en-US" altLang="zh-CN" sz="2800" dirty="0">
                <a:solidFill>
                  <a:srgbClr val="0070C0"/>
                </a:solidFill>
                <a:latin typeface="+mn-ea"/>
              </a:rPr>
              <a:t>]</a:t>
            </a:r>
            <a:endParaRPr lang="en-US" altLang="zh-CN" dirty="0"/>
          </a:p>
          <a:p>
            <a:pPr>
              <a:buFont typeface="Courier New" panose="02070309020205020404" pitchFamily="49" charset="0"/>
              <a:buChar char="o"/>
            </a:pPr>
            <a:r>
              <a:rPr lang="en-US" altLang="zh-CN" dirty="0"/>
              <a:t> More</a:t>
            </a:r>
            <a:r>
              <a:rPr lang="zh-CN" altLang="en-US" dirty="0"/>
              <a:t> </a:t>
            </a:r>
            <a:r>
              <a:rPr lang="en-US" altLang="zh-CN" dirty="0"/>
              <a:t>Motivation</a:t>
            </a:r>
          </a:p>
          <a:p>
            <a:pPr>
              <a:buFont typeface="Courier New" panose="02070309020205020404" pitchFamily="49" charset="0"/>
              <a:buChar char="o"/>
            </a:pPr>
            <a:endParaRPr lang="en-US" altLang="zh-CN" dirty="0"/>
          </a:p>
          <a:p>
            <a:pPr>
              <a:buFont typeface="Courier New" panose="02070309020205020404" pitchFamily="49" charset="0"/>
              <a:buChar char="o"/>
            </a:pPr>
            <a:r>
              <a:rPr lang="zh-CN" altLang="en-US" dirty="0"/>
              <a:t> </a:t>
            </a:r>
            <a:r>
              <a:rPr lang="en-US" altLang="zh-CN" dirty="0"/>
              <a:t>Overview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results 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zh-CN" altLang="en-US" dirty="0"/>
              <a:t> </a:t>
            </a:r>
            <a:r>
              <a:rPr lang="en-US" altLang="zh-CN" dirty="0"/>
              <a:t>Statement of the Structure Lemma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altLang="zh-CN" dirty="0"/>
              <a:t> 2-local CLHP</a:t>
            </a:r>
          </a:p>
          <a:p>
            <a:pPr marL="0" indent="0">
              <a:buNone/>
            </a:pPr>
            <a:endParaRPr lang="en-US" altLang="zh-CN" dirty="0"/>
          </a:p>
          <a:p>
            <a:pPr>
              <a:buFont typeface="Courier New" panose="02070309020205020404" pitchFamily="49" charset="0"/>
              <a:buChar char="o"/>
            </a:pPr>
            <a:r>
              <a:rPr lang="en-US" altLang="zh-CN" dirty="0"/>
              <a:t> </a:t>
            </a:r>
            <a:r>
              <a:rPr lang="en-US" altLang="zh-CN" dirty="0" err="1"/>
              <a:t>Toric</a:t>
            </a:r>
            <a:r>
              <a:rPr lang="en-US" altLang="zh-CN" dirty="0"/>
              <a:t> code &amp; 4-local 2D CLHP</a:t>
            </a:r>
          </a:p>
          <a:p>
            <a:pPr marL="0" indent="0">
              <a:buNone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6623382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0B2F097-B65D-A125-6A97-10B84B4CB520}"/>
                  </a:ext>
                </a:extLst>
              </p:cNvPr>
              <p:cNvSpPr txBox="1"/>
              <p:nvPr/>
            </p:nvSpPr>
            <p:spPr>
              <a:xfrm>
                <a:off x="2557667" y="3619334"/>
                <a:ext cx="8311699" cy="19865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itchFamily="2" charset="2"/>
                  <a:buChar char="v"/>
                </a:pPr>
                <a:r>
                  <a:rPr lang="zh-CN" altLang="en-US" sz="2400" dirty="0"/>
                  <a:t> </a:t>
                </a:r>
                <a:r>
                  <a:rPr lang="en-US" altLang="zh-CN" sz="2400" b="1" dirty="0"/>
                  <a:t>Non-constructive</a:t>
                </a:r>
                <a:r>
                  <a:rPr lang="zh-CN" altLang="en-US" sz="2400" b="1" dirty="0">
                    <a:solidFill>
                      <a:srgbClr val="0432FF"/>
                    </a:solidFill>
                  </a:rPr>
                  <a:t> </a:t>
                </a:r>
                <a:r>
                  <a:rPr lang="en-US" altLang="zh-CN" sz="2400" dirty="0">
                    <a:solidFill>
                      <a:srgbClr val="FF0000"/>
                    </a:solidFill>
                  </a:rPr>
                  <a:t>Self-reduction</a:t>
                </a:r>
                <a:r>
                  <a:rPr lang="en-US" altLang="zh-CN" sz="2400" b="1" dirty="0">
                    <a:solidFill>
                      <a:srgbClr val="0432FF"/>
                    </a:solidFill>
                  </a:rPr>
                  <a:t>:</a:t>
                </a:r>
              </a:p>
              <a:p>
                <a:pPr marL="800100" lvl="1" indent="-342900">
                  <a:buFont typeface="Courier New" panose="02070309020205020404" pitchFamily="49" charset="0"/>
                  <a:buChar char="o"/>
                </a:pPr>
                <a:r>
                  <a:rPr lang="en-US" altLang="zh-CN" sz="2400" dirty="0"/>
                  <a:t>We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get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a</a:t>
                </a:r>
                <a:r>
                  <a:rPr lang="zh-CN" altLang="en-US" sz="2400" dirty="0"/>
                  <a:t> </a:t>
                </a:r>
                <a:r>
                  <a:rPr lang="en-US" altLang="zh-CN" sz="2400" b="1" dirty="0"/>
                  <a:t>CLHP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with</a:t>
                </a:r>
                <a:r>
                  <a:rPr lang="zh-CN" altLang="en-US" sz="2400" dirty="0"/>
                  <a:t> </a:t>
                </a:r>
                <a:r>
                  <a:rPr lang="en-US" altLang="zh-CN" sz="2400" b="1" dirty="0"/>
                  <a:t>smaller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dimension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in</a:t>
                </a:r>
                <a:r>
                  <a:rPr lang="zh-CN" altLang="en-US" sz="2400" dirty="0"/>
                  <a:t> </a:t>
                </a:r>
                <a:r>
                  <a:rPr lang="en-US" altLang="zh-CN" sz="2400" dirty="0" err="1"/>
                  <a:t>qudit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q.</a:t>
                </a:r>
              </a:p>
              <a:p>
                <a:pPr marL="800100" lvl="1" indent="-342900">
                  <a:buFont typeface="Wingdings" pitchFamily="2" charset="2"/>
                  <a:buChar char="Ø"/>
                </a:pPr>
                <a:r>
                  <a:rPr lang="zh-CN" altLang="en-US" sz="24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rgbClr val="0432FF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d>
                      <m:dPr>
                        <m:ctrlPr>
                          <a:rPr lang="en-US" altLang="zh-CN" sz="2400" b="0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  <m:r>
                      <a:rPr lang="en-US" altLang="zh-CN" sz="2400" b="0" i="1" smtClean="0">
                        <a:solidFill>
                          <a:srgbClr val="0432FF"/>
                        </a:solidFill>
                        <a:latin typeface="Cambria Math" panose="02040503050406030204" pitchFamily="18" charset="0"/>
                      </a:rPr>
                      <m:t>=0</m:t>
                    </m:r>
                    <m:r>
                      <a:rPr lang="zh-CN" altLang="en-US" sz="2400" b="0" i="1" smtClean="0">
                        <a:solidFill>
                          <a:srgbClr val="0432FF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2400" dirty="0">
                    <a:solidFill>
                      <a:srgbClr val="0432FF"/>
                    </a:solidFill>
                  </a:rPr>
                  <a:t> </a:t>
                </a:r>
                <a:r>
                  <a:rPr lang="en-US" altLang="zh-CN" sz="2400" dirty="0" err="1"/>
                  <a:t>iff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exists</a:t>
                </a:r>
                <a:r>
                  <a:rPr lang="zh-CN" altLang="en-US" sz="24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zh-CN" sz="2400" b="0" dirty="0"/>
                  <a:t>,</a:t>
                </a:r>
                <a:r>
                  <a:rPr lang="zh-CN" altLang="en-US" sz="2400" b="0" dirty="0"/>
                  <a:t>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rgbClr val="0432FF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d>
                      <m:dPr>
                        <m:ctrlPr>
                          <a:rPr lang="en-US" altLang="zh-CN" sz="2400" b="0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b="0" i="1" smtClean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zh-CN" sz="2400" b="0" i="1" smtClean="0">
                                    <a:solidFill>
                                      <a:srgbClr val="0432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400" b="0" i="1" smtClean="0">
                                    <a:solidFill>
                                      <a:srgbClr val="0432FF"/>
                                    </a:solidFill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2400" b="0" i="1" smtClean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zh-CN" sz="2400" b="0" i="1" smtClean="0">
                        <a:solidFill>
                          <a:srgbClr val="0432FF"/>
                        </a:solidFill>
                        <a:latin typeface="Cambria Math" panose="02040503050406030204" pitchFamily="18" charset="0"/>
                      </a:rPr>
                      <m:t>=0</m:t>
                    </m:r>
                    <m:r>
                      <a:rPr lang="zh-CN" altLang="en-US" sz="2400" b="0" i="1" smtClean="0">
                        <a:solidFill>
                          <a:srgbClr val="0432FF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altLang="zh-CN" sz="2400" b="0" dirty="0">
                  <a:solidFill>
                    <a:srgbClr val="0432FF"/>
                  </a:solidFill>
                </a:endParaRPr>
              </a:p>
              <a:p>
                <a:pPr lvl="1"/>
                <a:endParaRPr lang="en-CN" sz="2400" dirty="0"/>
              </a:p>
              <a:p>
                <a:pPr marL="285750" indent="-285750">
                  <a:buFont typeface="Wingdings" pitchFamily="2" charset="2"/>
                  <a:buChar char="v"/>
                </a:pPr>
                <a:r>
                  <a:rPr lang="zh-CN" altLang="en-US" sz="2400" dirty="0"/>
                  <a:t> </a:t>
                </a:r>
                <a:r>
                  <a:rPr lang="en-US" altLang="zh-CN" sz="2400" dirty="0"/>
                  <a:t>This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lemma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works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for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any</a:t>
                </a:r>
                <a:r>
                  <a:rPr lang="zh-CN" altLang="en-US" sz="2400" dirty="0"/>
                  <a:t> </a:t>
                </a:r>
                <a:r>
                  <a:rPr lang="en-US" altLang="zh-CN" sz="2400" b="1" dirty="0" err="1">
                    <a:solidFill>
                      <a:srgbClr val="00B050"/>
                    </a:solidFill>
                  </a:rPr>
                  <a:t>qudit</a:t>
                </a:r>
                <a:r>
                  <a:rPr lang="en-US" altLang="zh-CN" sz="2400" dirty="0"/>
                  <a:t>,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any</a:t>
                </a:r>
                <a:r>
                  <a:rPr lang="zh-CN" altLang="en-US" sz="2400" dirty="0"/>
                  <a:t> </a:t>
                </a:r>
                <a:r>
                  <a:rPr lang="en-US" altLang="zh-CN" sz="2400" b="1" dirty="0">
                    <a:solidFill>
                      <a:srgbClr val="00B050"/>
                    </a:solidFill>
                  </a:rPr>
                  <a:t>geometry</a:t>
                </a:r>
                <a:r>
                  <a:rPr lang="en-US" altLang="zh-CN" sz="2400" dirty="0"/>
                  <a:t>.</a:t>
                </a:r>
                <a:endParaRPr lang="en-CN" sz="2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0B2F097-B65D-A125-6A97-10B84B4CB5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7667" y="3619334"/>
                <a:ext cx="8311699" cy="1986506"/>
              </a:xfrm>
              <a:prstGeom prst="rect">
                <a:avLst/>
              </a:prstGeom>
              <a:blipFill>
                <a:blip r:embed="rId3"/>
                <a:stretch>
                  <a:fillRect l="-1069" t="-2548" b="-573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499A6195-7599-8A5E-3868-0150128A37D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4509" b="6580"/>
          <a:stretch/>
        </p:blipFill>
        <p:spPr>
          <a:xfrm>
            <a:off x="2557667" y="973394"/>
            <a:ext cx="6556641" cy="22535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5326763-F6D6-89D3-325D-6123B8DAB2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8548" y="569209"/>
            <a:ext cx="2197100" cy="44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51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933243-B852-9AB6-F300-A2A831D1A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Open</a:t>
            </a:r>
            <a:r>
              <a:rPr lang="zh-CN" altLang="en-US" dirty="0"/>
              <a:t> </a:t>
            </a:r>
            <a:r>
              <a:rPr lang="en-US" altLang="zh-CN" dirty="0"/>
              <a:t>problems</a:t>
            </a:r>
            <a:endParaRPr lang="en-C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EC47CA-5E93-3A06-3B4A-C561DB3B00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62" t="11250" r="6210" b="11042"/>
          <a:stretch/>
        </p:blipFill>
        <p:spPr>
          <a:xfrm>
            <a:off x="957265" y="2681287"/>
            <a:ext cx="2989919" cy="270033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0C267567-3B78-38F5-153C-ADA679E1FA3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886200" y="1988861"/>
                <a:ext cx="8244816" cy="4351338"/>
              </a:xfrm>
            </p:spPr>
            <p:txBody>
              <a:bodyPr>
                <a:noAutofit/>
              </a:bodyPr>
              <a:lstStyle/>
              <a:p>
                <a:pPr>
                  <a:buFont typeface="Wingdings" pitchFamily="2" charset="2"/>
                  <a:buChar char="v"/>
                </a:pPr>
                <a:r>
                  <a:rPr lang="zh-CN" altLang="en-US" sz="2400" dirty="0">
                    <a:latin typeface="+mn-ea"/>
                  </a:rPr>
                  <a:t> </a:t>
                </a:r>
                <a:r>
                  <a:rPr lang="en-US" altLang="zh-CN" sz="2400" dirty="0">
                    <a:latin typeface="Aptos" panose="020B0004020202020204" pitchFamily="34" charset="0"/>
                  </a:rPr>
                  <a:t>Qudit-CLHP-2D</a:t>
                </a:r>
                <a:r>
                  <a:rPr lang="en-US" altLang="zh-CN" sz="2400" dirty="0">
                    <a:latin typeface="+mn-ea"/>
                  </a:rPr>
                  <a:t>:</a:t>
                </a:r>
              </a:p>
              <a:p>
                <a:pPr lvl="1">
                  <a:lnSpc>
                    <a:spcPct val="150000"/>
                  </a:lnSpc>
                  <a:buFont typeface="Wingdings" pitchFamily="2" charset="2"/>
                  <a:buChar char="§"/>
                </a:pPr>
                <a:r>
                  <a:rPr lang="zh-CN" altLang="en-US" sz="2200" dirty="0">
                    <a:latin typeface="+mn-ea"/>
                  </a:rPr>
                  <a:t> </a:t>
                </a:r>
                <a:r>
                  <a:rPr lang="en-US" altLang="zh-CN" sz="2200" dirty="0">
                    <a:solidFill>
                      <a:srgbClr val="0432FF"/>
                    </a:solidFill>
                    <a:latin typeface="+mn-ea"/>
                  </a:rPr>
                  <a:t>Complexity</a:t>
                </a:r>
                <a:r>
                  <a:rPr lang="zh-CN" altLang="en-US" sz="2200" dirty="0">
                    <a:solidFill>
                      <a:srgbClr val="0432FF"/>
                    </a:solidFill>
                    <a:latin typeface="+mn-ea"/>
                  </a:rPr>
                  <a:t> </a:t>
                </a:r>
                <a:r>
                  <a:rPr lang="en-US" altLang="zh-CN" sz="2200" dirty="0">
                    <a:latin typeface="+mn-ea"/>
                  </a:rPr>
                  <a:t>&amp;</a:t>
                </a:r>
                <a:r>
                  <a:rPr lang="zh-CN" altLang="en-US" sz="2200" dirty="0">
                    <a:solidFill>
                      <a:srgbClr val="FF0000"/>
                    </a:solidFill>
                    <a:latin typeface="+mn-ea"/>
                  </a:rPr>
                  <a:t> </a:t>
                </a:r>
                <a:r>
                  <a:rPr lang="en-US" altLang="zh-CN" sz="2200" dirty="0">
                    <a:solidFill>
                      <a:srgbClr val="FF0000"/>
                    </a:solidFill>
                    <a:latin typeface="+mn-ea"/>
                  </a:rPr>
                  <a:t>Ground</a:t>
                </a:r>
                <a:r>
                  <a:rPr lang="zh-CN" altLang="en-US" sz="2200" dirty="0">
                    <a:solidFill>
                      <a:srgbClr val="FF0000"/>
                    </a:solidFill>
                    <a:latin typeface="+mn-ea"/>
                  </a:rPr>
                  <a:t> </a:t>
                </a:r>
                <a:r>
                  <a:rPr lang="en-US" altLang="zh-CN" sz="2200" dirty="0">
                    <a:solidFill>
                      <a:srgbClr val="FF0000"/>
                    </a:solidFill>
                    <a:latin typeface="+mn-ea"/>
                  </a:rPr>
                  <a:t>state</a:t>
                </a:r>
                <a:r>
                  <a:rPr lang="zh-CN" altLang="en-US" sz="2200" dirty="0">
                    <a:solidFill>
                      <a:srgbClr val="FF0000"/>
                    </a:solidFill>
                    <a:latin typeface="+mn-ea"/>
                  </a:rPr>
                  <a:t> </a:t>
                </a:r>
                <a:r>
                  <a:rPr lang="en-US" altLang="zh-CN" sz="2200" dirty="0">
                    <a:solidFill>
                      <a:srgbClr val="FF0000"/>
                    </a:solidFill>
                    <a:latin typeface="+mn-ea"/>
                  </a:rPr>
                  <a:t>preparation</a:t>
                </a:r>
              </a:p>
              <a:p>
                <a:pPr lvl="1">
                  <a:buFont typeface="Courier New" panose="02070309020205020404" pitchFamily="49" charset="0"/>
                  <a:buChar char="o"/>
                </a:pPr>
                <a:r>
                  <a:rPr lang="zh-CN" altLang="en-US" sz="2200" dirty="0">
                    <a:solidFill>
                      <a:srgbClr val="FF0000"/>
                    </a:solidFill>
                    <a:latin typeface="+mn-ea"/>
                  </a:rPr>
                  <a:t> </a:t>
                </a:r>
                <a:r>
                  <a:rPr lang="en-US" altLang="zh-CN" sz="2200" dirty="0">
                    <a:latin typeface="+mn-ea"/>
                  </a:rPr>
                  <a:t>In</a:t>
                </a:r>
                <a:r>
                  <a:rPr lang="zh-CN" altLang="en-US" sz="2200" dirty="0">
                    <a:latin typeface="+mn-ea"/>
                  </a:rPr>
                  <a:t> </a:t>
                </a:r>
                <a:r>
                  <a:rPr lang="en-US" altLang="zh-CN" sz="2200" b="1" dirty="0">
                    <a:latin typeface="+mn-ea"/>
                  </a:rPr>
                  <a:t>NP</a:t>
                </a:r>
                <a:r>
                  <a:rPr lang="en-US" altLang="zh-CN" sz="2200" dirty="0">
                    <a:latin typeface="+mn-ea"/>
                  </a:rPr>
                  <a:t>?</a:t>
                </a:r>
                <a:r>
                  <a:rPr lang="zh-CN" altLang="en-US" sz="2200" dirty="0">
                    <a:latin typeface="+mn-ea"/>
                  </a:rPr>
                  <a:t> </a:t>
                </a:r>
                <a:r>
                  <a:rPr lang="en-US" altLang="zh-CN" sz="2200" dirty="0">
                    <a:latin typeface="+mn-ea"/>
                  </a:rPr>
                  <a:t>Non-trivial</a:t>
                </a:r>
                <a:r>
                  <a:rPr lang="zh-CN" altLang="en-US" sz="2200" dirty="0">
                    <a:latin typeface="+mn-ea"/>
                  </a:rPr>
                  <a:t> </a:t>
                </a:r>
                <a:r>
                  <a:rPr lang="en-US" altLang="zh-CN" sz="2200" dirty="0">
                    <a:latin typeface="+mn-ea"/>
                  </a:rPr>
                  <a:t>class</a:t>
                </a:r>
                <a:r>
                  <a:rPr lang="zh-CN" altLang="en-US" sz="2200" dirty="0">
                    <a:latin typeface="+mn-ea"/>
                  </a:rPr>
                  <a:t> </a:t>
                </a:r>
                <a:r>
                  <a:rPr lang="en-US" altLang="zh-CN" sz="2200" dirty="0">
                    <a:latin typeface="+mn-ea"/>
                  </a:rPr>
                  <a:t>in</a:t>
                </a:r>
                <a:r>
                  <a:rPr lang="zh-CN" altLang="en-US" sz="2200" dirty="0">
                    <a:latin typeface="+mn-ea"/>
                  </a:rPr>
                  <a:t> </a:t>
                </a:r>
                <a:r>
                  <a:rPr lang="en-US" altLang="zh-CN" sz="2200" b="1" dirty="0">
                    <a:latin typeface="+mn-ea"/>
                  </a:rPr>
                  <a:t>QCMA</a:t>
                </a:r>
                <a:r>
                  <a:rPr lang="en-US" altLang="zh-CN" sz="2200" dirty="0">
                    <a:latin typeface="+mn-ea"/>
                  </a:rPr>
                  <a:t>?</a:t>
                </a:r>
                <a:r>
                  <a:rPr lang="zh-CN" altLang="en-US" sz="2200" dirty="0">
                    <a:latin typeface="+mn-ea"/>
                  </a:rPr>
                  <a:t> </a:t>
                </a:r>
                <a:endParaRPr lang="en-US" altLang="zh-CN" sz="2200" dirty="0">
                  <a:latin typeface="+mn-ea"/>
                </a:endParaRPr>
              </a:p>
              <a:p>
                <a:pPr lvl="1">
                  <a:buFont typeface="Courier New" panose="02070309020205020404" pitchFamily="49" charset="0"/>
                  <a:buChar char="o"/>
                </a:pPr>
                <a:r>
                  <a:rPr lang="zh-CN" altLang="en-US" sz="2200" dirty="0">
                    <a:latin typeface="+mn-ea"/>
                  </a:rPr>
                  <a:t> </a:t>
                </a:r>
                <a:r>
                  <a:rPr lang="en-US" altLang="zh-CN" sz="2200" dirty="0">
                    <a:latin typeface="+mn-ea"/>
                  </a:rPr>
                  <a:t>Can</a:t>
                </a:r>
                <a:r>
                  <a:rPr lang="zh-CN" altLang="en-US" sz="2200" dirty="0">
                    <a:latin typeface="+mn-ea"/>
                  </a:rPr>
                  <a:t> </a:t>
                </a:r>
                <a:r>
                  <a:rPr lang="en-US" altLang="zh-CN" sz="2200" dirty="0">
                    <a:latin typeface="+mn-ea"/>
                  </a:rPr>
                  <a:t>GS</a:t>
                </a:r>
                <a:r>
                  <a:rPr lang="zh-CN" altLang="en-US" sz="2200" dirty="0">
                    <a:latin typeface="+mn-ea"/>
                  </a:rPr>
                  <a:t> </a:t>
                </a:r>
                <a:r>
                  <a:rPr lang="en-US" altLang="zh-CN" sz="2200" dirty="0">
                    <a:latin typeface="+mn-ea"/>
                  </a:rPr>
                  <a:t>be</a:t>
                </a:r>
                <a:r>
                  <a:rPr lang="zh-CN" altLang="en-US" sz="2200" dirty="0">
                    <a:latin typeface="+mn-ea"/>
                  </a:rPr>
                  <a:t> </a:t>
                </a:r>
                <a:r>
                  <a:rPr lang="en-US" altLang="zh-CN" sz="2200" dirty="0">
                    <a:latin typeface="+mn-ea"/>
                  </a:rPr>
                  <a:t>prepared</a:t>
                </a:r>
                <a:r>
                  <a:rPr lang="zh-CN" altLang="en-US" sz="2200" dirty="0">
                    <a:latin typeface="+mn-ea"/>
                  </a:rPr>
                  <a:t> </a:t>
                </a:r>
                <a:r>
                  <a:rPr lang="en-US" altLang="zh-CN" sz="2200" dirty="0">
                    <a:latin typeface="+mn-ea"/>
                  </a:rPr>
                  <a:t>by</a:t>
                </a:r>
                <a:r>
                  <a:rPr lang="zh-CN" altLang="en-US" sz="2200" dirty="0">
                    <a:latin typeface="+mn-ea"/>
                  </a:rPr>
                  <a:t> </a:t>
                </a:r>
                <a:r>
                  <a:rPr lang="en-US" altLang="zh-CN" sz="2200" dirty="0">
                    <a:latin typeface="+mn-ea"/>
                  </a:rPr>
                  <a:t>poly-size</a:t>
                </a:r>
                <a:r>
                  <a:rPr lang="zh-CN" altLang="en-US" sz="2200" dirty="0">
                    <a:latin typeface="+mn-ea"/>
                  </a:rPr>
                  <a:t> </a:t>
                </a:r>
                <a:r>
                  <a:rPr lang="en-US" altLang="zh-CN" sz="2200" dirty="0">
                    <a:latin typeface="+mn-ea"/>
                  </a:rPr>
                  <a:t>quantum</a:t>
                </a:r>
                <a:r>
                  <a:rPr lang="zh-CN" altLang="en-US" sz="2200" dirty="0">
                    <a:latin typeface="+mn-ea"/>
                  </a:rPr>
                  <a:t> </a:t>
                </a:r>
                <a:r>
                  <a:rPr lang="en-US" altLang="zh-CN" sz="2200" dirty="0">
                    <a:latin typeface="+mn-ea"/>
                  </a:rPr>
                  <a:t>circuit?</a:t>
                </a:r>
                <a:endParaRPr lang="en-US" altLang="zh-CN" sz="2400" dirty="0">
                  <a:latin typeface="Aptos" panose="020B0004020202020204" pitchFamily="34" charset="0"/>
                </a:endParaRPr>
              </a:p>
              <a:p>
                <a:pPr>
                  <a:lnSpc>
                    <a:spcPct val="150000"/>
                  </a:lnSpc>
                  <a:buFont typeface="Wingdings" pitchFamily="2" charset="2"/>
                  <a:buChar char="v"/>
                </a:pPr>
                <a:r>
                  <a:rPr lang="zh-CN" altLang="en-US" sz="2400" dirty="0">
                    <a:latin typeface="Aptos" panose="020B0004020202020204" pitchFamily="34" charset="0"/>
                  </a:rPr>
                  <a:t> </a:t>
                </a:r>
                <a:r>
                  <a:rPr lang="en-US" altLang="zh-CN" sz="2400" dirty="0">
                    <a:latin typeface="Aptos" panose="020B0004020202020204" pitchFamily="34" charset="0"/>
                  </a:rPr>
                  <a:t>(?)</a:t>
                </a:r>
                <a:r>
                  <a:rPr lang="zh-CN" altLang="en-US" sz="2400" dirty="0">
                    <a:latin typeface="Aptos" panose="020B0004020202020204" pitchFamily="34" charset="0"/>
                  </a:rPr>
                  <a:t> </a:t>
                </a:r>
                <a:r>
                  <a:rPr lang="en-US" altLang="zh-CN" sz="2400" dirty="0">
                    <a:latin typeface="Aptos" panose="020B0004020202020204" pitchFamily="34" charset="0"/>
                  </a:rPr>
                  <a:t>2D</a:t>
                </a:r>
                <a:r>
                  <a:rPr lang="zh-CN" altLang="en-US" sz="2400" dirty="0">
                    <a:latin typeface="Aptos" panose="020B0004020202020204" pitchFamily="34" charset="0"/>
                  </a:rPr>
                  <a:t> </a:t>
                </a:r>
                <a:r>
                  <a:rPr lang="en-US" altLang="zh-CN" sz="2400" dirty="0">
                    <a:latin typeface="Aptos" panose="020B0004020202020204" pitchFamily="34" charset="0"/>
                  </a:rPr>
                  <a:t>Area</a:t>
                </a:r>
                <a:r>
                  <a:rPr lang="zh-CN" altLang="en-US" sz="2400" dirty="0">
                    <a:latin typeface="Aptos" panose="020B0004020202020204" pitchFamily="34" charset="0"/>
                  </a:rPr>
                  <a:t> </a:t>
                </a:r>
                <a:r>
                  <a:rPr lang="en-US" altLang="zh-CN" sz="2400" dirty="0">
                    <a:latin typeface="Aptos" panose="020B0004020202020204" pitchFamily="34" charset="0"/>
                  </a:rPr>
                  <a:t>Law</a:t>
                </a:r>
                <a:r>
                  <a:rPr lang="zh-CN" altLang="en-US" sz="2400" dirty="0">
                    <a:latin typeface="Aptos" panose="020B00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⇒</m:t>
                    </m:r>
                    <m:r>
                      <a:rPr lang="zh-CN" altLang="en-US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2400" dirty="0">
                    <a:latin typeface="Aptos" panose="020B0004020202020204" pitchFamily="34" charset="0"/>
                  </a:rPr>
                  <a:t>poly-size</a:t>
                </a:r>
                <a:r>
                  <a:rPr lang="zh-CN" altLang="en-US" sz="2400" dirty="0">
                    <a:latin typeface="Aptos" panose="020B0004020202020204" pitchFamily="34" charset="0"/>
                  </a:rPr>
                  <a:t> </a:t>
                </a:r>
                <a:r>
                  <a:rPr lang="en-US" altLang="zh-CN" sz="2400" dirty="0">
                    <a:latin typeface="Aptos" panose="020B0004020202020204" pitchFamily="34" charset="0"/>
                  </a:rPr>
                  <a:t>quantum</a:t>
                </a:r>
                <a:r>
                  <a:rPr lang="zh-CN" altLang="en-US" sz="2400" dirty="0">
                    <a:latin typeface="Aptos" panose="020B0004020202020204" pitchFamily="34" charset="0"/>
                  </a:rPr>
                  <a:t> </a:t>
                </a:r>
                <a:r>
                  <a:rPr lang="en-US" altLang="zh-CN" sz="2400" dirty="0">
                    <a:latin typeface="Aptos" panose="020B0004020202020204" pitchFamily="34" charset="0"/>
                  </a:rPr>
                  <a:t>circuit?</a:t>
                </a:r>
              </a:p>
              <a:p>
                <a:pPr lvl="1">
                  <a:lnSpc>
                    <a:spcPct val="100000"/>
                  </a:lnSpc>
                  <a:buFont typeface="Wingdings" pitchFamily="2" charset="2"/>
                  <a:buChar char="§"/>
                </a:pPr>
                <a:r>
                  <a:rPr lang="zh-CN" altLang="en-US" dirty="0">
                    <a:latin typeface="+mn-ea"/>
                  </a:rPr>
                  <a:t> </a:t>
                </a:r>
                <a:r>
                  <a:rPr lang="en-US" altLang="zh-CN" dirty="0">
                    <a:latin typeface="+mn-ea"/>
                  </a:rPr>
                  <a:t>2D</a:t>
                </a:r>
                <a:r>
                  <a:rPr lang="zh-CN" altLang="en-US" dirty="0">
                    <a:latin typeface="+mn-ea"/>
                  </a:rPr>
                  <a:t> </a:t>
                </a:r>
                <a:r>
                  <a:rPr lang="en-US" altLang="zh-CN" sz="2200" dirty="0">
                    <a:latin typeface="+mn-ea"/>
                  </a:rPr>
                  <a:t>Area</a:t>
                </a:r>
                <a:r>
                  <a:rPr lang="zh-CN" altLang="en-US" sz="2200" dirty="0">
                    <a:latin typeface="+mn-ea"/>
                  </a:rPr>
                  <a:t> </a:t>
                </a:r>
                <a:r>
                  <a:rPr lang="en-US" altLang="zh-CN" sz="2200" dirty="0">
                    <a:latin typeface="+mn-ea"/>
                  </a:rPr>
                  <a:t>law:</a:t>
                </a:r>
                <a:r>
                  <a:rPr lang="zh-CN" altLang="en-US" sz="2200" dirty="0">
                    <a:latin typeface="+mn-ea"/>
                  </a:rPr>
                  <a:t> </a:t>
                </a:r>
                <a:r>
                  <a:rPr lang="en-US" altLang="zh-CN" sz="2200" dirty="0">
                    <a:latin typeface="+mn-ea"/>
                  </a:rPr>
                  <a:t>for</a:t>
                </a:r>
                <a:r>
                  <a:rPr lang="zh-CN" altLang="en-US" sz="2200" dirty="0">
                    <a:latin typeface="+mn-ea"/>
                  </a:rPr>
                  <a:t> </a:t>
                </a:r>
                <a:r>
                  <a:rPr lang="en-US" altLang="zh-CN" sz="2200" dirty="0">
                    <a:latin typeface="+mn-ea"/>
                  </a:rPr>
                  <a:t>GS,</a:t>
                </a:r>
                <a:r>
                  <a:rPr lang="zh-CN" altLang="en-US" sz="2200" dirty="0">
                    <a:latin typeface="+mn-ea"/>
                  </a:rPr>
                  <a:t> </a:t>
                </a:r>
                <a:r>
                  <a:rPr lang="en-US" altLang="zh-CN" sz="2200" b="1" dirty="0">
                    <a:latin typeface="+mn-ea"/>
                  </a:rPr>
                  <a:t>entanglement</a:t>
                </a:r>
                <a:r>
                  <a:rPr lang="zh-CN" altLang="en-US" sz="2200" b="1" dirty="0">
                    <a:latin typeface="+mn-ea"/>
                  </a:rPr>
                  <a:t> </a:t>
                </a:r>
                <a:r>
                  <a:rPr lang="en-US" altLang="zh-CN" sz="2200" b="1" dirty="0">
                    <a:latin typeface="+mn-ea"/>
                  </a:rPr>
                  <a:t>entropy</a:t>
                </a:r>
                <a:r>
                  <a:rPr lang="zh-CN" altLang="en-US" sz="2200" b="1" dirty="0">
                    <a:latin typeface="+mn-ea"/>
                  </a:rPr>
                  <a:t> </a:t>
                </a:r>
                <a:r>
                  <a:rPr lang="en-US" altLang="zh-CN" sz="2200" dirty="0">
                    <a:latin typeface="+mn-ea"/>
                  </a:rPr>
                  <a:t>across</a:t>
                </a:r>
                <a:r>
                  <a:rPr lang="zh-CN" altLang="en-US" sz="2200" dirty="0">
                    <a:latin typeface="+mn-ea"/>
                  </a:rPr>
                  <a:t> </a:t>
                </a:r>
                <a:r>
                  <a:rPr lang="en-US" altLang="zh-CN" sz="2200" b="1" dirty="0">
                    <a:latin typeface="+mn-ea"/>
                  </a:rPr>
                  <a:t>any</a:t>
                </a:r>
                <a:r>
                  <a:rPr lang="zh-CN" altLang="en-US" sz="2200" b="1" dirty="0">
                    <a:latin typeface="+mn-ea"/>
                  </a:rPr>
                  <a:t> </a:t>
                </a:r>
                <a:r>
                  <a:rPr lang="en-US" altLang="zh-CN" sz="2200" b="1" dirty="0">
                    <a:latin typeface="+mn-ea"/>
                  </a:rPr>
                  <a:t>cut</a:t>
                </a:r>
                <a:r>
                  <a:rPr lang="zh-CN" altLang="en-US" sz="2200" b="1" dirty="0">
                    <a:latin typeface="+mn-ea"/>
                  </a:rPr>
                  <a:t> </a:t>
                </a:r>
                <a:r>
                  <a:rPr lang="en-US" altLang="zh-CN" sz="2200" dirty="0">
                    <a:latin typeface="+mn-ea"/>
                  </a:rPr>
                  <a:t>is</a:t>
                </a:r>
                <a:r>
                  <a:rPr lang="zh-CN" altLang="en-US" sz="2200" dirty="0">
                    <a:latin typeface="+mn-ea"/>
                  </a:rPr>
                  <a:t> </a:t>
                </a:r>
                <a:r>
                  <a:rPr lang="en-US" altLang="zh-CN" sz="2200" dirty="0">
                    <a:latin typeface="+mn-ea"/>
                  </a:rPr>
                  <a:t>proportional</a:t>
                </a:r>
                <a:r>
                  <a:rPr lang="zh-CN" altLang="en-US" sz="2200" dirty="0">
                    <a:latin typeface="+mn-ea"/>
                  </a:rPr>
                  <a:t> </a:t>
                </a:r>
                <a:r>
                  <a:rPr lang="en-US" altLang="zh-CN" sz="2200" dirty="0">
                    <a:latin typeface="+mn-ea"/>
                  </a:rPr>
                  <a:t>to</a:t>
                </a:r>
                <a:r>
                  <a:rPr lang="zh-CN" altLang="en-US" sz="2200" dirty="0">
                    <a:latin typeface="+mn-ea"/>
                  </a:rPr>
                  <a:t> </a:t>
                </a:r>
                <a:r>
                  <a:rPr lang="en-US" altLang="zh-CN" sz="2200" dirty="0">
                    <a:latin typeface="+mn-ea"/>
                  </a:rPr>
                  <a:t>the</a:t>
                </a:r>
                <a:r>
                  <a:rPr lang="zh-CN" altLang="en-US" sz="2200" dirty="0">
                    <a:latin typeface="+mn-ea"/>
                  </a:rPr>
                  <a:t> </a:t>
                </a:r>
                <a:r>
                  <a:rPr lang="en-US" altLang="zh-CN" sz="2200" dirty="0">
                    <a:solidFill>
                      <a:srgbClr val="0432FF"/>
                    </a:solidFill>
                    <a:latin typeface="+mn-ea"/>
                  </a:rPr>
                  <a:t>boundary</a:t>
                </a:r>
                <a:r>
                  <a:rPr lang="en-US" altLang="zh-CN" sz="2200" dirty="0">
                    <a:latin typeface="+mn-ea"/>
                  </a:rPr>
                  <a:t>.</a:t>
                </a:r>
              </a:p>
              <a:p>
                <a:pPr lvl="1">
                  <a:lnSpc>
                    <a:spcPct val="100000"/>
                  </a:lnSpc>
                  <a:buFont typeface="Courier New" panose="02070309020205020404" pitchFamily="49" charset="0"/>
                  <a:buChar char="o"/>
                </a:pPr>
                <a:r>
                  <a:rPr lang="en-US" altLang="zh-CN" sz="2200" dirty="0">
                    <a:latin typeface="Aptos" panose="020B0004020202020204" pitchFamily="34" charset="0"/>
                    <a:sym typeface="Wingdings" pitchFamily="2" charset="2"/>
                  </a:rPr>
                  <a:t>2D</a:t>
                </a:r>
                <a:r>
                  <a:rPr lang="zh-CN" altLang="en-US" sz="2200" dirty="0">
                    <a:latin typeface="Aptos" panose="020B0004020202020204" pitchFamily="34" charset="0"/>
                    <a:sym typeface="Wingdings" pitchFamily="2" charset="2"/>
                  </a:rPr>
                  <a:t> </a:t>
                </a:r>
                <a:r>
                  <a:rPr lang="en-US" altLang="zh-CN" sz="2200" dirty="0">
                    <a:latin typeface="Aptos" panose="020B0004020202020204" pitchFamily="34" charset="0"/>
                  </a:rPr>
                  <a:t>Area</a:t>
                </a:r>
                <a:r>
                  <a:rPr lang="zh-CN" altLang="en-US" sz="2200" dirty="0">
                    <a:latin typeface="Aptos" panose="020B0004020202020204" pitchFamily="34" charset="0"/>
                  </a:rPr>
                  <a:t> </a:t>
                </a:r>
                <a:r>
                  <a:rPr lang="en-US" altLang="zh-CN" sz="2200" dirty="0">
                    <a:latin typeface="Aptos" panose="020B0004020202020204" pitchFamily="34" charset="0"/>
                  </a:rPr>
                  <a:t>law</a:t>
                </a:r>
                <a:r>
                  <a:rPr lang="zh-CN" altLang="en-US" sz="2200" dirty="0">
                    <a:latin typeface="Aptos" panose="020B0004020202020204" pitchFamily="34" charset="0"/>
                  </a:rPr>
                  <a:t> </a:t>
                </a:r>
                <a:r>
                  <a:rPr lang="en-US" altLang="zh-CN" sz="2200" dirty="0">
                    <a:latin typeface="Aptos" panose="020B0004020202020204" pitchFamily="34" charset="0"/>
                  </a:rPr>
                  <a:t>(?)</a:t>
                </a:r>
                <a:r>
                  <a:rPr lang="zh-CN" altLang="en-US" sz="2200" dirty="0">
                    <a:latin typeface="Aptos" panose="020B0004020202020204" pitchFamily="34" charset="0"/>
                  </a:rPr>
                  <a:t>  </a:t>
                </a:r>
                <a:r>
                  <a:rPr lang="en-US" altLang="zh-CN" sz="2200" dirty="0">
                    <a:latin typeface="Aptos" panose="020B0004020202020204" pitchFamily="34" charset="0"/>
                    <a:sym typeface="Wingdings" pitchFamily="2" charset="2"/>
                  </a:rPr>
                  <a:t>poly-size</a:t>
                </a:r>
                <a:r>
                  <a:rPr lang="zh-CN" altLang="en-US" sz="2200" dirty="0">
                    <a:latin typeface="Aptos" panose="020B0004020202020204" pitchFamily="34" charset="0"/>
                    <a:sym typeface="Wingdings" pitchFamily="2" charset="2"/>
                  </a:rPr>
                  <a:t> </a:t>
                </a:r>
                <a:r>
                  <a:rPr lang="en-US" altLang="zh-CN" sz="2200" dirty="0">
                    <a:latin typeface="Aptos" panose="020B0004020202020204" pitchFamily="34" charset="0"/>
                    <a:sym typeface="Wingdings" pitchFamily="2" charset="2"/>
                  </a:rPr>
                  <a:t>ground</a:t>
                </a:r>
                <a:r>
                  <a:rPr lang="zh-CN" altLang="en-US" sz="2200" dirty="0">
                    <a:latin typeface="Aptos" panose="020B0004020202020204" pitchFamily="34" charset="0"/>
                    <a:sym typeface="Wingdings" pitchFamily="2" charset="2"/>
                  </a:rPr>
                  <a:t> </a:t>
                </a:r>
                <a:r>
                  <a:rPr lang="en-US" altLang="zh-CN" sz="2200" dirty="0">
                    <a:latin typeface="Aptos" panose="020B0004020202020204" pitchFamily="34" charset="0"/>
                    <a:sym typeface="Wingdings" pitchFamily="2" charset="2"/>
                  </a:rPr>
                  <a:t>state</a:t>
                </a:r>
                <a:r>
                  <a:rPr lang="zh-CN" altLang="en-US" sz="2200" dirty="0">
                    <a:latin typeface="Aptos" panose="020B0004020202020204" pitchFamily="34" charset="0"/>
                    <a:sym typeface="Wingdings" pitchFamily="2" charset="2"/>
                  </a:rPr>
                  <a:t> </a:t>
                </a:r>
                <a:r>
                  <a:rPr lang="en-US" altLang="zh-CN" sz="2200" dirty="0">
                    <a:latin typeface="Aptos" panose="020B0004020202020204" pitchFamily="34" charset="0"/>
                    <a:sym typeface="Wingdings" pitchFamily="2" charset="2"/>
                  </a:rPr>
                  <a:t>(?)</a:t>
                </a:r>
              </a:p>
              <a:p>
                <a:pPr lvl="1">
                  <a:buFont typeface="Courier New" panose="02070309020205020404" pitchFamily="49" charset="0"/>
                  <a:buChar char="o"/>
                </a:pPr>
                <a:r>
                  <a:rPr lang="zh-CN" altLang="en-US" sz="2200" dirty="0">
                    <a:solidFill>
                      <a:srgbClr val="0070C0"/>
                    </a:solidFill>
                    <a:latin typeface="Aptos" panose="020B0004020202020204" pitchFamily="34" charset="0"/>
                  </a:rPr>
                  <a:t> </a:t>
                </a:r>
                <a:r>
                  <a:rPr lang="en-US" altLang="zh-CN" sz="2200" dirty="0">
                    <a:solidFill>
                      <a:srgbClr val="FF0000"/>
                    </a:solidFill>
                    <a:latin typeface="Aptos" panose="020B0004020202020204" pitchFamily="34" charset="0"/>
                  </a:rPr>
                  <a:t>Qudit-CLHP-2D</a:t>
                </a:r>
                <a:r>
                  <a:rPr lang="en-US" altLang="zh-CN" sz="2200" dirty="0">
                    <a:solidFill>
                      <a:srgbClr val="0070C0"/>
                    </a:solidFill>
                    <a:latin typeface="Aptos" panose="020B0004020202020204" pitchFamily="34" charset="0"/>
                  </a:rPr>
                  <a:t>:</a:t>
                </a:r>
                <a:r>
                  <a:rPr lang="zh-CN" altLang="en-US" sz="2200" dirty="0">
                    <a:solidFill>
                      <a:srgbClr val="0070C0"/>
                    </a:solidFill>
                    <a:latin typeface="Aptos" panose="020B0004020202020204" pitchFamily="34" charset="0"/>
                  </a:rPr>
                  <a:t> </a:t>
                </a:r>
                <a:r>
                  <a:rPr lang="en-US" altLang="zh-CN" sz="2200" dirty="0">
                    <a:solidFill>
                      <a:srgbClr val="0070C0"/>
                    </a:solidFill>
                    <a:latin typeface="Aptos" panose="020B0004020202020204" pitchFamily="34" charset="0"/>
                  </a:rPr>
                  <a:t>Area</a:t>
                </a:r>
                <a:r>
                  <a:rPr lang="zh-CN" altLang="en-US" sz="2200" dirty="0">
                    <a:solidFill>
                      <a:srgbClr val="0070C0"/>
                    </a:solidFill>
                    <a:latin typeface="Aptos" panose="020B0004020202020204" pitchFamily="34" charset="0"/>
                  </a:rPr>
                  <a:t> </a:t>
                </a:r>
                <a:r>
                  <a:rPr lang="en-US" altLang="zh-CN" sz="2200" dirty="0">
                    <a:solidFill>
                      <a:srgbClr val="0070C0"/>
                    </a:solidFill>
                    <a:latin typeface="Aptos" panose="020B0004020202020204" pitchFamily="34" charset="0"/>
                  </a:rPr>
                  <a:t>law</a:t>
                </a:r>
                <a:r>
                  <a:rPr lang="zh-CN" altLang="en-US" sz="2200" dirty="0">
                    <a:solidFill>
                      <a:srgbClr val="0070C0"/>
                    </a:solidFill>
                    <a:latin typeface="Aptos" panose="020B0004020202020204" pitchFamily="34" charset="0"/>
                  </a:rPr>
                  <a:t> </a:t>
                </a:r>
                <a:r>
                  <a:rPr lang="en-US" altLang="zh-CN" sz="2200" dirty="0">
                    <a:solidFill>
                      <a:srgbClr val="0432FF"/>
                    </a:solidFill>
                    <a:latin typeface="Aptos" panose="020B0004020202020204" pitchFamily="34" charset="0"/>
                  </a:rPr>
                  <a:t>(yes)</a:t>
                </a:r>
                <a:r>
                  <a:rPr lang="zh-CN" altLang="en-US" sz="2200" dirty="0">
                    <a:solidFill>
                      <a:srgbClr val="0432FF"/>
                    </a:solidFill>
                    <a:latin typeface="Aptos" panose="020B0004020202020204" pitchFamily="34" charset="0"/>
                  </a:rPr>
                  <a:t>  </a:t>
                </a:r>
                <a:r>
                  <a:rPr lang="en-US" altLang="zh-CN" sz="2200" dirty="0">
                    <a:solidFill>
                      <a:srgbClr val="0432FF"/>
                    </a:solidFill>
                    <a:latin typeface="Aptos" panose="020B0004020202020204" pitchFamily="34" charset="0"/>
                  </a:rPr>
                  <a:t>&amp;</a:t>
                </a:r>
                <a:r>
                  <a:rPr lang="zh-CN" altLang="en-US" sz="2200" dirty="0">
                    <a:solidFill>
                      <a:srgbClr val="0432FF"/>
                    </a:solidFill>
                    <a:latin typeface="Aptos" panose="020B0004020202020204" pitchFamily="34" charset="0"/>
                  </a:rPr>
                  <a:t> </a:t>
                </a:r>
                <a:r>
                  <a:rPr lang="en-US" altLang="zh-CN" sz="2200" dirty="0">
                    <a:solidFill>
                      <a:srgbClr val="FF0000"/>
                    </a:solidFill>
                    <a:latin typeface="Aptos" panose="020B0004020202020204" pitchFamily="34" charset="0"/>
                    <a:sym typeface="Wingdings" pitchFamily="2" charset="2"/>
                  </a:rPr>
                  <a:t>poly-size</a:t>
                </a:r>
                <a:r>
                  <a:rPr lang="zh-CN" altLang="en-US" sz="2200" dirty="0">
                    <a:solidFill>
                      <a:srgbClr val="FF0000"/>
                    </a:solidFill>
                    <a:latin typeface="Aptos" panose="020B0004020202020204" pitchFamily="34" charset="0"/>
                    <a:sym typeface="Wingdings" pitchFamily="2" charset="2"/>
                  </a:rPr>
                  <a:t> </a:t>
                </a:r>
                <a:r>
                  <a:rPr lang="en-US" altLang="zh-CN" sz="2200" dirty="0">
                    <a:solidFill>
                      <a:srgbClr val="FF0000"/>
                    </a:solidFill>
                    <a:latin typeface="Aptos" panose="020B0004020202020204" pitchFamily="34" charset="0"/>
                    <a:sym typeface="Wingdings" pitchFamily="2" charset="2"/>
                  </a:rPr>
                  <a:t>ground</a:t>
                </a:r>
                <a:r>
                  <a:rPr lang="zh-CN" altLang="en-US" sz="2200" dirty="0">
                    <a:solidFill>
                      <a:srgbClr val="FF0000"/>
                    </a:solidFill>
                    <a:latin typeface="Aptos" panose="020B0004020202020204" pitchFamily="34" charset="0"/>
                    <a:sym typeface="Wingdings" pitchFamily="2" charset="2"/>
                  </a:rPr>
                  <a:t> </a:t>
                </a:r>
                <a:r>
                  <a:rPr lang="en-US" altLang="zh-CN" sz="2200" dirty="0">
                    <a:solidFill>
                      <a:srgbClr val="FF0000"/>
                    </a:solidFill>
                    <a:latin typeface="Aptos" panose="020B0004020202020204" pitchFamily="34" charset="0"/>
                    <a:sym typeface="Wingdings" pitchFamily="2" charset="2"/>
                  </a:rPr>
                  <a:t>state</a:t>
                </a:r>
                <a:r>
                  <a:rPr lang="zh-CN" altLang="en-US" sz="2200" dirty="0">
                    <a:solidFill>
                      <a:srgbClr val="FF0000"/>
                    </a:solidFill>
                    <a:latin typeface="Aptos" panose="020B0004020202020204" pitchFamily="34" charset="0"/>
                    <a:sym typeface="Wingdings" pitchFamily="2" charset="2"/>
                  </a:rPr>
                  <a:t> </a:t>
                </a:r>
                <a:r>
                  <a:rPr lang="en-US" altLang="zh-CN" sz="2200" dirty="0">
                    <a:solidFill>
                      <a:srgbClr val="0432FF"/>
                    </a:solidFill>
                    <a:latin typeface="Aptos" panose="020B0004020202020204" pitchFamily="34" charset="0"/>
                    <a:sym typeface="Wingdings" pitchFamily="2" charset="2"/>
                  </a:rPr>
                  <a:t>(?)</a:t>
                </a:r>
                <a:endParaRPr lang="en-US" altLang="zh-CN" sz="2200" dirty="0">
                  <a:solidFill>
                    <a:srgbClr val="0432FF"/>
                  </a:solidFill>
                  <a:latin typeface="Aptos" panose="020B0004020202020204" pitchFamily="34" charset="0"/>
                </a:endParaRPr>
              </a:p>
              <a:p>
                <a:endParaRPr lang="en-CN" altLang="zh-CN" sz="2400" dirty="0">
                  <a:latin typeface="+mn-ea"/>
                </a:endParaRPr>
              </a:p>
              <a:p>
                <a:pPr marL="0" indent="0">
                  <a:buNone/>
                </a:pPr>
                <a:endParaRPr lang="en-CN" altLang="zh-CN" sz="2400" dirty="0">
                  <a:latin typeface="+mn-ea"/>
                </a:endParaRPr>
              </a:p>
              <a:p>
                <a:pPr marL="0" indent="0">
                  <a:buNone/>
                </a:pPr>
                <a:endParaRPr lang="en-CN" altLang="zh-CN" sz="2400" dirty="0">
                  <a:latin typeface="+mn-ea"/>
                </a:endParaRPr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0C267567-3B78-38F5-153C-ADA679E1FA3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86200" y="1988861"/>
                <a:ext cx="8244816" cy="4351338"/>
              </a:xfrm>
              <a:blipFill>
                <a:blip r:embed="rId3"/>
                <a:stretch>
                  <a:fillRect l="-1077" t="-203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E347A19-4277-CDA3-16E1-2EE1EE4E6F65}"/>
              </a:ext>
            </a:extLst>
          </p:cNvPr>
          <p:cNvCxnSpPr/>
          <p:nvPr/>
        </p:nvCxnSpPr>
        <p:spPr>
          <a:xfrm>
            <a:off x="2731770" y="2253615"/>
            <a:ext cx="0" cy="195262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83D1F5A-4FB3-407E-A303-0DED6B25F348}"/>
              </a:ext>
            </a:extLst>
          </p:cNvPr>
          <p:cNvCxnSpPr/>
          <p:nvPr/>
        </p:nvCxnSpPr>
        <p:spPr>
          <a:xfrm>
            <a:off x="458200" y="4207193"/>
            <a:ext cx="227357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CA5178FB-C8EF-BD72-3DD3-3C6188CAEC05}"/>
              </a:ext>
            </a:extLst>
          </p:cNvPr>
          <p:cNvSpPr txBox="1"/>
          <p:nvPr/>
        </p:nvSpPr>
        <p:spPr>
          <a:xfrm>
            <a:off x="5716242" y="915383"/>
            <a:ext cx="4909227" cy="523220"/>
          </a:xfrm>
          <a:prstGeom prst="rect">
            <a:avLst/>
          </a:prstGeom>
          <a:solidFill>
            <a:srgbClr val="FFFF00">
              <a:alpha val="26000"/>
            </a:srgbClr>
          </a:solidFill>
        </p:spPr>
        <p:txBody>
          <a:bodyPr wrap="square">
            <a:spAutoFit/>
          </a:bodyPr>
          <a:lstStyle/>
          <a:p>
            <a:r>
              <a:rPr lang="en-US" altLang="zh-CN" sz="2800" dirty="0">
                <a:solidFill>
                  <a:srgbClr val="FF0000"/>
                </a:solidFill>
              </a:rPr>
              <a:t>Thanks</a:t>
            </a:r>
            <a:r>
              <a:rPr lang="zh-CN" altLang="en-US" sz="2800" dirty="0">
                <a:solidFill>
                  <a:srgbClr val="FF0000"/>
                </a:solidFill>
              </a:rPr>
              <a:t> </a:t>
            </a:r>
            <a:r>
              <a:rPr lang="en-US" altLang="zh-CN" sz="2800" dirty="0">
                <a:solidFill>
                  <a:srgbClr val="FF0000"/>
                </a:solidFill>
              </a:rPr>
              <a:t>for</a:t>
            </a:r>
            <a:r>
              <a:rPr lang="zh-CN" altLang="en-US" sz="2800" dirty="0">
                <a:solidFill>
                  <a:srgbClr val="FF0000"/>
                </a:solidFill>
              </a:rPr>
              <a:t> </a:t>
            </a:r>
            <a:r>
              <a:rPr lang="en-US" altLang="zh-CN" sz="2800" dirty="0">
                <a:solidFill>
                  <a:srgbClr val="FF0000"/>
                </a:solidFill>
              </a:rPr>
              <a:t>listening.</a:t>
            </a:r>
            <a:r>
              <a:rPr lang="zh-CN" altLang="en-US" sz="2800" dirty="0">
                <a:solidFill>
                  <a:srgbClr val="FF0000"/>
                </a:solidFill>
              </a:rPr>
              <a:t> </a:t>
            </a:r>
            <a:r>
              <a:rPr lang="en-US" altLang="zh-CN" sz="2800" dirty="0">
                <a:solidFill>
                  <a:srgbClr val="FF0000"/>
                </a:solidFill>
              </a:rPr>
              <a:t>Question?</a:t>
            </a:r>
            <a:endParaRPr lang="en-CN" sz="2800" dirty="0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CFAF75-DC9C-07D9-E24A-331066423C13}"/>
              </a:ext>
            </a:extLst>
          </p:cNvPr>
          <p:cNvSpPr txBox="1"/>
          <p:nvPr/>
        </p:nvSpPr>
        <p:spPr>
          <a:xfrm>
            <a:off x="838200" y="1259534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C00000"/>
                </a:solidFill>
                <a:latin typeface="+mn-ea"/>
              </a:rPr>
              <a:t>“Some</a:t>
            </a:r>
            <a:r>
              <a:rPr lang="zh-CN" altLang="en-US" sz="2400" dirty="0">
                <a:solidFill>
                  <a:srgbClr val="C00000"/>
                </a:solidFill>
                <a:latin typeface="+mn-ea"/>
              </a:rPr>
              <a:t> </a:t>
            </a:r>
            <a:r>
              <a:rPr lang="en-US" altLang="zh-CN" sz="2400" dirty="0">
                <a:solidFill>
                  <a:srgbClr val="C00000"/>
                </a:solidFill>
                <a:latin typeface="+mn-ea"/>
              </a:rPr>
              <a:t>special</a:t>
            </a:r>
            <a:r>
              <a:rPr lang="zh-CN" altLang="en-US" sz="2400" dirty="0">
                <a:solidFill>
                  <a:srgbClr val="C00000"/>
                </a:solidFill>
                <a:latin typeface="+mn-ea"/>
              </a:rPr>
              <a:t> </a:t>
            </a:r>
            <a:r>
              <a:rPr lang="en-US" altLang="zh-CN" sz="2400" dirty="0">
                <a:solidFill>
                  <a:srgbClr val="C00000"/>
                </a:solidFill>
                <a:latin typeface="+mn-ea"/>
              </a:rPr>
              <a:t>case</a:t>
            </a:r>
            <a:r>
              <a:rPr lang="zh-CN" altLang="en-US" sz="2400" dirty="0">
                <a:solidFill>
                  <a:srgbClr val="C00000"/>
                </a:solidFill>
                <a:latin typeface="+mn-ea"/>
              </a:rPr>
              <a:t> </a:t>
            </a:r>
            <a:r>
              <a:rPr lang="en-US" altLang="zh-CN" sz="2400" dirty="0">
                <a:solidFill>
                  <a:srgbClr val="C00000"/>
                </a:solidFill>
                <a:latin typeface="+mn-ea"/>
              </a:rPr>
              <a:t>of</a:t>
            </a:r>
            <a:r>
              <a:rPr lang="zh-CN" altLang="en-US" sz="2400" dirty="0">
                <a:solidFill>
                  <a:srgbClr val="C00000"/>
                </a:solidFill>
                <a:latin typeface="+mn-ea"/>
              </a:rPr>
              <a:t> </a:t>
            </a:r>
            <a:r>
              <a:rPr lang="en-US" altLang="zh-CN" sz="2400" dirty="0">
                <a:solidFill>
                  <a:srgbClr val="C00000"/>
                </a:solidFill>
                <a:latin typeface="+mn-ea"/>
              </a:rPr>
              <a:t>CLHP</a:t>
            </a:r>
            <a:r>
              <a:rPr lang="zh-CN" altLang="en-US" sz="2400" dirty="0">
                <a:solidFill>
                  <a:srgbClr val="C00000"/>
                </a:solidFill>
                <a:latin typeface="+mn-ea"/>
              </a:rPr>
              <a:t> </a:t>
            </a:r>
            <a:r>
              <a:rPr lang="en-US" altLang="zh-CN" sz="2400" dirty="0">
                <a:solidFill>
                  <a:srgbClr val="C00000"/>
                </a:solidFill>
                <a:latin typeface="+mn-ea"/>
              </a:rPr>
              <a:t>is</a:t>
            </a:r>
            <a:r>
              <a:rPr lang="zh-CN" altLang="en-US" sz="2400" dirty="0">
                <a:solidFill>
                  <a:srgbClr val="C00000"/>
                </a:solidFill>
                <a:latin typeface="+mn-ea"/>
              </a:rPr>
              <a:t> </a:t>
            </a:r>
            <a:r>
              <a:rPr lang="en-US" altLang="zh-CN" sz="2400" dirty="0">
                <a:solidFill>
                  <a:srgbClr val="C00000"/>
                </a:solidFill>
                <a:latin typeface="+mn-ea"/>
              </a:rPr>
              <a:t>in</a:t>
            </a:r>
            <a:r>
              <a:rPr lang="zh-CN" altLang="en-US" sz="2400" dirty="0">
                <a:solidFill>
                  <a:srgbClr val="C00000"/>
                </a:solidFill>
                <a:latin typeface="+mn-ea"/>
              </a:rPr>
              <a:t> </a:t>
            </a:r>
            <a:r>
              <a:rPr lang="en-US" altLang="zh-CN" sz="2400" dirty="0">
                <a:solidFill>
                  <a:srgbClr val="C00000"/>
                </a:solidFill>
                <a:latin typeface="+mn-ea"/>
              </a:rPr>
              <a:t>NP”</a:t>
            </a:r>
          </a:p>
        </p:txBody>
      </p:sp>
    </p:spTree>
    <p:extLst>
      <p:ext uri="{BB962C8B-B14F-4D97-AF65-F5344CB8AC3E}">
        <p14:creationId xmlns:p14="http://schemas.microsoft.com/office/powerpoint/2010/main" val="2868190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4F5F2-21B4-81FB-89A1-F8EEF3901A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Reference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3ED8FB-CE51-E46A-9CC4-6616381CD5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000" dirty="0"/>
              <a:t>[ABN22]</a:t>
            </a:r>
            <a:r>
              <a:rPr lang="zh-CN" altLang="en-US" sz="2000" dirty="0"/>
              <a:t> </a:t>
            </a:r>
            <a:r>
              <a:rPr lang="en-US" altLang="zh-CN" sz="2000" dirty="0"/>
              <a:t>Anurag </a:t>
            </a:r>
            <a:r>
              <a:rPr lang="en-US" altLang="zh-CN" sz="2000" dirty="0" err="1"/>
              <a:t>Anshu</a:t>
            </a:r>
            <a:r>
              <a:rPr lang="en-US" altLang="zh-CN" sz="2000" dirty="0"/>
              <a:t>, Nikolas </a:t>
            </a:r>
            <a:r>
              <a:rPr lang="en-US" altLang="zh-CN" sz="2000" dirty="0" err="1"/>
              <a:t>Breuckmann</a:t>
            </a:r>
            <a:r>
              <a:rPr lang="en-US" altLang="zh-CN" sz="2000" dirty="0"/>
              <a:t>, and Chinmay </a:t>
            </a:r>
            <a:r>
              <a:rPr lang="en-US" altLang="zh-CN" sz="2000" dirty="0" err="1"/>
              <a:t>Nirkhe</a:t>
            </a:r>
            <a:r>
              <a:rPr lang="en-US" altLang="zh-CN" sz="2000" dirty="0"/>
              <a:t>. </a:t>
            </a:r>
            <a:r>
              <a:rPr lang="en-US" altLang="zh-CN" sz="2000" dirty="0" err="1"/>
              <a:t>Nlts</a:t>
            </a:r>
            <a:r>
              <a:rPr lang="en-US" altLang="zh-CN" sz="2000" dirty="0"/>
              <a:t> </a:t>
            </a:r>
            <a:r>
              <a:rPr lang="en-US" altLang="zh-CN" sz="2000" dirty="0" err="1"/>
              <a:t>hamiltonians</a:t>
            </a:r>
            <a:r>
              <a:rPr lang="en-US" altLang="zh-CN" sz="2000" dirty="0"/>
              <a:t> from good quantum codes.</a:t>
            </a:r>
          </a:p>
          <a:p>
            <a:r>
              <a:rPr lang="en-US" altLang="zh-CN" sz="2000" dirty="0"/>
              <a:t>[AE11]</a:t>
            </a:r>
            <a:r>
              <a:rPr lang="zh-CN" altLang="en-US" sz="2000" dirty="0"/>
              <a:t> </a:t>
            </a:r>
            <a:r>
              <a:rPr lang="en-US" altLang="zh-CN" sz="2000" dirty="0" err="1"/>
              <a:t>Aharonov</a:t>
            </a:r>
            <a:r>
              <a:rPr lang="en-US" altLang="zh-CN" sz="2000" dirty="0"/>
              <a:t>, </a:t>
            </a:r>
            <a:r>
              <a:rPr lang="en-US" altLang="zh-CN" sz="2000" dirty="0" err="1"/>
              <a:t>Dorit</a:t>
            </a:r>
            <a:r>
              <a:rPr lang="en-US" altLang="zh-CN" sz="2000" dirty="0"/>
              <a:t>, and </a:t>
            </a:r>
            <a:r>
              <a:rPr lang="en-US" altLang="zh-CN" sz="2000" dirty="0" err="1"/>
              <a:t>Lior</a:t>
            </a:r>
            <a:r>
              <a:rPr lang="en-US" altLang="zh-CN" sz="2000" dirty="0"/>
              <a:t> </a:t>
            </a:r>
            <a:r>
              <a:rPr lang="en-US" altLang="zh-CN" sz="2000" dirty="0" err="1"/>
              <a:t>Eldar</a:t>
            </a:r>
            <a:r>
              <a:rPr lang="en-US" altLang="zh-CN" sz="2000" dirty="0"/>
              <a:t>. "On the complexity of commuting local Hamiltonians, and tight conditions for topological order in such systems." 2011 IEEE 52nd Annual Symposium on Foundations of Computer Science. IEEE, 2011.</a:t>
            </a:r>
          </a:p>
          <a:p>
            <a:r>
              <a:rPr lang="en-US" sz="2000" dirty="0"/>
              <a:t>[AE13] </a:t>
            </a:r>
            <a:r>
              <a:rPr lang="en-US" sz="2000" dirty="0" err="1"/>
              <a:t>Dorit</a:t>
            </a:r>
            <a:r>
              <a:rPr lang="en-US" sz="2000" dirty="0"/>
              <a:t> </a:t>
            </a:r>
            <a:r>
              <a:rPr lang="en-US" sz="2000" dirty="0" err="1"/>
              <a:t>Aharonov</a:t>
            </a:r>
            <a:r>
              <a:rPr lang="en-US" sz="2000" dirty="0"/>
              <a:t> and </a:t>
            </a:r>
            <a:r>
              <a:rPr lang="en-US" sz="2000" dirty="0" err="1"/>
              <a:t>Lior</a:t>
            </a:r>
            <a:r>
              <a:rPr lang="en-US" sz="2000" dirty="0"/>
              <a:t> </a:t>
            </a:r>
            <a:r>
              <a:rPr lang="en-US" sz="2000" dirty="0" err="1"/>
              <a:t>Eldar</a:t>
            </a:r>
            <a:r>
              <a:rPr lang="en-US" sz="2000" dirty="0"/>
              <a:t>. The commuting local </a:t>
            </a:r>
            <a:r>
              <a:rPr lang="en-US" sz="2000" dirty="0" err="1"/>
              <a:t>hamiltonian</a:t>
            </a:r>
            <a:r>
              <a:rPr lang="en-US" sz="2000" dirty="0"/>
              <a:t> on locally-expanding graphs is in </a:t>
            </a:r>
            <a:r>
              <a:rPr lang="en-US" altLang="zh-CN" sz="2000" dirty="0"/>
              <a:t>NP.</a:t>
            </a:r>
          </a:p>
          <a:p>
            <a:r>
              <a:rPr lang="en-US" altLang="zh-CN" sz="2000" dirty="0"/>
              <a:t>[</a:t>
            </a:r>
            <a:r>
              <a:rPr lang="en-US" sz="2000" dirty="0"/>
              <a:t>KB16] Michael J </a:t>
            </a:r>
            <a:r>
              <a:rPr lang="en-US" sz="2000" dirty="0" err="1"/>
              <a:t>Kastoryano</a:t>
            </a:r>
            <a:r>
              <a:rPr lang="en-US" sz="2000" dirty="0"/>
              <a:t> and Fernando GSL </a:t>
            </a:r>
            <a:r>
              <a:rPr lang="en-US" sz="2000" dirty="0" err="1"/>
              <a:t>Brandao</a:t>
            </a:r>
            <a:r>
              <a:rPr lang="en-US" sz="2000" dirty="0"/>
              <a:t>. Quantum </a:t>
            </a:r>
            <a:r>
              <a:rPr lang="en-US" sz="2000" dirty="0" err="1"/>
              <a:t>gibbs</a:t>
            </a:r>
            <a:r>
              <a:rPr lang="en-US" sz="2000" dirty="0"/>
              <a:t> samplers: The commuting case</a:t>
            </a:r>
            <a:r>
              <a:rPr lang="en-US" altLang="zh-CN" sz="2000" dirty="0"/>
              <a:t>.</a:t>
            </a:r>
          </a:p>
          <a:p>
            <a:r>
              <a:rPr lang="en-US" sz="2000" dirty="0"/>
              <a:t>[BCG+23] Ivan Bardet, Angela Capel, Li Gao, Angelo Lucia, David </a:t>
            </a:r>
            <a:r>
              <a:rPr lang="en-US" sz="2000" dirty="0" err="1"/>
              <a:t>P´erez-Garc´ıa</a:t>
            </a:r>
            <a:r>
              <a:rPr lang="en-US" sz="2000" dirty="0"/>
              <a:t>, and </a:t>
            </a:r>
            <a:r>
              <a:rPr lang="en-US" sz="2000" dirty="0" err="1"/>
              <a:t>Camb</a:t>
            </a:r>
            <a:r>
              <a:rPr lang="en-US" sz="2000" dirty="0"/>
              <a:t> ´ </a:t>
            </a:r>
            <a:r>
              <a:rPr lang="en-US" sz="2000" dirty="0" err="1"/>
              <a:t>yse</a:t>
            </a:r>
            <a:r>
              <a:rPr lang="en-US" sz="2000" dirty="0"/>
              <a:t> </a:t>
            </a:r>
            <a:r>
              <a:rPr lang="en-US" sz="2000" dirty="0" err="1"/>
              <a:t>Rouz´e</a:t>
            </a:r>
            <a:r>
              <a:rPr lang="en-US" sz="2000" dirty="0"/>
              <a:t>. Rapid thermalization of spin chain commuting </a:t>
            </a:r>
            <a:r>
              <a:rPr lang="en-US" sz="2000" dirty="0" err="1"/>
              <a:t>hamiltonians</a:t>
            </a:r>
            <a:r>
              <a:rPr lang="en-US" sz="2000" dirty="0"/>
              <a:t>.</a:t>
            </a:r>
          </a:p>
          <a:p>
            <a:r>
              <a:rPr lang="en-US" altLang="zh-CN" sz="2000" dirty="0"/>
              <a:t>[GS17]</a:t>
            </a:r>
            <a:r>
              <a:rPr lang="zh-CN" altLang="en-US" sz="2000" dirty="0"/>
              <a:t> </a:t>
            </a:r>
            <a:r>
              <a:rPr lang="en-US" sz="2000" dirty="0" err="1"/>
              <a:t>Gilyén</a:t>
            </a:r>
            <a:r>
              <a:rPr lang="en-US" sz="2000" dirty="0"/>
              <a:t>, </a:t>
            </a:r>
            <a:r>
              <a:rPr lang="en-US" sz="2000" dirty="0" err="1"/>
              <a:t>András</a:t>
            </a:r>
            <a:r>
              <a:rPr lang="en-US" sz="2000" dirty="0"/>
              <a:t> </a:t>
            </a:r>
            <a:r>
              <a:rPr lang="en-US" sz="2000" dirty="0" err="1"/>
              <a:t>Pál</a:t>
            </a:r>
            <a:r>
              <a:rPr lang="en-US" sz="2000" dirty="0"/>
              <a:t>, and Or </a:t>
            </a:r>
            <a:r>
              <a:rPr lang="en-US" sz="2000" dirty="0" err="1"/>
              <a:t>Sattath</a:t>
            </a:r>
            <a:r>
              <a:rPr lang="en-US" sz="2000" dirty="0"/>
              <a:t>. "On preparing ground states of gapped </a:t>
            </a:r>
            <a:r>
              <a:rPr lang="en-US" sz="2000" dirty="0" err="1"/>
              <a:t>hamiltonians</a:t>
            </a:r>
            <a:r>
              <a:rPr lang="en-US" sz="2000" dirty="0"/>
              <a:t>: An efficient quantum </a:t>
            </a:r>
            <a:r>
              <a:rPr lang="en-US" sz="2000" dirty="0" err="1"/>
              <a:t>Lovász</a:t>
            </a:r>
            <a:r>
              <a:rPr lang="en-US" sz="2000" dirty="0"/>
              <a:t> local lemma." 2017 IEEE 58th Annual Symposium on Foundations of Computer Science (FOCS). IEEE, 2017</a:t>
            </a:r>
            <a:endParaRPr lang="en-CN" sz="2000" dirty="0"/>
          </a:p>
        </p:txBody>
      </p:sp>
    </p:spTree>
    <p:extLst>
      <p:ext uri="{BB962C8B-B14F-4D97-AF65-F5344CB8AC3E}">
        <p14:creationId xmlns:p14="http://schemas.microsoft.com/office/powerpoint/2010/main" val="18897809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C65E5-2BF9-E1D8-3FF1-5A0CE76F3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EC012-30C0-6837-DC3E-44B9174EBA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000" dirty="0"/>
              <a:t>[BT09]</a:t>
            </a:r>
            <a:r>
              <a:rPr lang="zh-CN" altLang="en-US" sz="2000" dirty="0"/>
              <a:t> </a:t>
            </a:r>
            <a:r>
              <a:rPr lang="en-US" sz="2000" dirty="0" err="1"/>
              <a:t>Bravyi</a:t>
            </a:r>
            <a:r>
              <a:rPr lang="en-US" sz="2000" dirty="0"/>
              <a:t>, Sergey, and Barbara </a:t>
            </a:r>
            <a:r>
              <a:rPr lang="en-US" sz="2000" dirty="0" err="1"/>
              <a:t>Terhal</a:t>
            </a:r>
            <a:r>
              <a:rPr lang="en-US" sz="2000" dirty="0"/>
              <a:t>. "A no-go theorem for a two-dimensional self-correcting quantum memory based on stabilizer codes." New Journal of Physics 11.4 (2009): 043029</a:t>
            </a:r>
          </a:p>
          <a:p>
            <a:r>
              <a:rPr lang="en-US" altLang="zh-CN" sz="2000" dirty="0"/>
              <a:t>[AHHH08]</a:t>
            </a:r>
            <a:r>
              <a:rPr lang="zh-CN" altLang="en-US" sz="2000" dirty="0"/>
              <a:t> </a:t>
            </a:r>
            <a:r>
              <a:rPr lang="en-US" sz="2000" dirty="0" err="1"/>
              <a:t>Alicki</a:t>
            </a:r>
            <a:r>
              <a:rPr lang="en-US" sz="2000" dirty="0"/>
              <a:t>, Robert, et al. "On thermal stability of topological qubit in </a:t>
            </a:r>
            <a:r>
              <a:rPr lang="en-US" sz="2000" dirty="0" err="1"/>
              <a:t>Kitaev's</a:t>
            </a:r>
            <a:r>
              <a:rPr lang="en-US" sz="2000" dirty="0"/>
              <a:t> 4D model." Open Systems &amp; Information Dynamics 17.01 (2010): 1-20.</a:t>
            </a:r>
          </a:p>
          <a:p>
            <a:r>
              <a:rPr lang="en-US" altLang="zh-CN" sz="2000" dirty="0"/>
              <a:t>[</a:t>
            </a:r>
            <a:r>
              <a:rPr lang="en-US" sz="2000" dirty="0"/>
              <a:t>BV03] Sergey </a:t>
            </a:r>
            <a:r>
              <a:rPr lang="en-US" sz="2000" dirty="0" err="1"/>
              <a:t>Bravyi</a:t>
            </a:r>
            <a:r>
              <a:rPr lang="en-US" sz="2000" dirty="0"/>
              <a:t> and Mikhail </a:t>
            </a:r>
            <a:r>
              <a:rPr lang="en-US" sz="2000" dirty="0" err="1"/>
              <a:t>Vyalyi</a:t>
            </a:r>
            <a:r>
              <a:rPr lang="en-US" sz="2000" dirty="0"/>
              <a:t>. Commutative version of the k-local </a:t>
            </a:r>
            <a:r>
              <a:rPr lang="en-US" sz="2000" dirty="0" err="1"/>
              <a:t>hamiltonian</a:t>
            </a:r>
            <a:r>
              <a:rPr lang="en-US" sz="2000" dirty="0"/>
              <a:t> problem and common eigenspace problem.</a:t>
            </a:r>
          </a:p>
          <a:p>
            <a:r>
              <a:rPr lang="en-US" sz="2000" dirty="0"/>
              <a:t>[Sch11] Norbert </a:t>
            </a:r>
            <a:r>
              <a:rPr lang="en-US" sz="2000" dirty="0" err="1"/>
              <a:t>Schuch</a:t>
            </a:r>
            <a:r>
              <a:rPr lang="en-US" sz="2000" dirty="0"/>
              <a:t>. Complexity of commuting </a:t>
            </a:r>
            <a:r>
              <a:rPr lang="en-US" sz="2000" dirty="0" err="1"/>
              <a:t>hamiltonians</a:t>
            </a:r>
            <a:r>
              <a:rPr lang="en-US" sz="2000" dirty="0"/>
              <a:t> on a square lattice of qubits.</a:t>
            </a:r>
          </a:p>
          <a:p>
            <a:r>
              <a:rPr lang="en-US" sz="2000" dirty="0"/>
              <a:t>[AKV18] </a:t>
            </a:r>
            <a:r>
              <a:rPr lang="en-US" sz="2000" dirty="0" err="1"/>
              <a:t>Dorit</a:t>
            </a:r>
            <a:r>
              <a:rPr lang="en-US" sz="2000" dirty="0"/>
              <a:t> </a:t>
            </a:r>
            <a:r>
              <a:rPr lang="en-US" sz="2000" dirty="0" err="1"/>
              <a:t>Aharonov</a:t>
            </a:r>
            <a:r>
              <a:rPr lang="en-US" sz="2000" dirty="0"/>
              <a:t>, Oded Kenneth, and </a:t>
            </a:r>
            <a:r>
              <a:rPr lang="en-US" sz="2000" dirty="0" err="1"/>
              <a:t>Itamar</a:t>
            </a:r>
            <a:r>
              <a:rPr lang="en-US" sz="2000" dirty="0"/>
              <a:t> </a:t>
            </a:r>
            <a:r>
              <a:rPr lang="en-US" sz="2000" dirty="0" err="1"/>
              <a:t>Vigdorovich</a:t>
            </a:r>
            <a:r>
              <a:rPr lang="en-US" sz="2000" dirty="0"/>
              <a:t>. On the complexity of two dimensional commuting local </a:t>
            </a:r>
            <a:r>
              <a:rPr lang="en-US" sz="2000" dirty="0" err="1"/>
              <a:t>hamiltonians</a:t>
            </a:r>
            <a:r>
              <a:rPr lang="en-US" sz="2000" dirty="0"/>
              <a:t>.</a:t>
            </a:r>
            <a:endParaRPr lang="en-CN" sz="2000" dirty="0"/>
          </a:p>
        </p:txBody>
      </p:sp>
    </p:spTree>
    <p:extLst>
      <p:ext uri="{BB962C8B-B14F-4D97-AF65-F5344CB8AC3E}">
        <p14:creationId xmlns:p14="http://schemas.microsoft.com/office/powerpoint/2010/main" val="14547045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EF9A1-768B-3B42-E65D-58D359DA4B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Local</a:t>
            </a:r>
            <a:r>
              <a:rPr lang="zh-CN" altLang="en-US" dirty="0"/>
              <a:t> </a:t>
            </a:r>
            <a:r>
              <a:rPr lang="en-US" altLang="zh-CN" dirty="0"/>
              <a:t>Hamiltonian</a:t>
            </a:r>
            <a:r>
              <a:rPr lang="zh-CN" altLang="en-US" dirty="0"/>
              <a:t> </a:t>
            </a:r>
            <a:r>
              <a:rPr lang="en-US" altLang="zh-CN" dirty="0"/>
              <a:t>problems</a:t>
            </a:r>
            <a:r>
              <a:rPr lang="zh-CN" altLang="en-US" dirty="0"/>
              <a:t> </a:t>
            </a:r>
            <a:r>
              <a:rPr lang="en-US" altLang="zh-CN" dirty="0"/>
              <a:t>(LHP)</a:t>
            </a:r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E3C5149-2992-6163-78BE-4AA1A2D8927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96441"/>
                <a:ext cx="5466347" cy="4351338"/>
              </a:xfrm>
            </p:spPr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endParaRPr lang="en-US" altLang="zh-CN" dirty="0">
                  <a:solidFill>
                    <a:srgbClr val="C00000"/>
                  </a:solidFill>
                </a:endParaRPr>
              </a:p>
              <a:p>
                <a:pPr>
                  <a:buFont typeface="Wingdings" pitchFamily="2" charset="2"/>
                  <a:buChar char="v"/>
                </a:pPr>
                <a:r>
                  <a:rPr lang="en-US" altLang="zh-CN" dirty="0">
                    <a:solidFill>
                      <a:srgbClr val="0432FF"/>
                    </a:solidFill>
                  </a:rPr>
                  <a:t>LHP</a:t>
                </a:r>
                <a:r>
                  <a:rPr lang="zh-CN" altLang="en-US" dirty="0">
                    <a:solidFill>
                      <a:srgbClr val="C00000"/>
                    </a:solidFill>
                  </a:rPr>
                  <a:t> </a:t>
                </a:r>
                <a:r>
                  <a:rPr lang="en-US" altLang="zh-CN" dirty="0"/>
                  <a:t>is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the</a:t>
                </a:r>
                <a:r>
                  <a:rPr lang="zh-CN" altLang="en-US" dirty="0"/>
                  <a:t> </a:t>
                </a:r>
                <a:r>
                  <a:rPr lang="en-US" altLang="zh-CN" dirty="0">
                    <a:solidFill>
                      <a:srgbClr val="0432FF"/>
                    </a:solidFill>
                  </a:rPr>
                  <a:t>quantum</a:t>
                </a:r>
                <a:r>
                  <a:rPr lang="zh-CN" altLang="en-US" dirty="0">
                    <a:solidFill>
                      <a:srgbClr val="0432FF"/>
                    </a:solidFill>
                  </a:rPr>
                  <a:t> </a:t>
                </a:r>
                <a:r>
                  <a:rPr lang="en-US" altLang="zh-CN" dirty="0">
                    <a:solidFill>
                      <a:srgbClr val="0432FF"/>
                    </a:solidFill>
                  </a:rPr>
                  <a:t>MAX-3SAT.</a:t>
                </a:r>
                <a:r>
                  <a:rPr lang="zh-CN" altLang="en-US" dirty="0">
                    <a:solidFill>
                      <a:srgbClr val="0432FF"/>
                    </a:solidFill>
                  </a:rPr>
                  <a:t> </a:t>
                </a:r>
                <a:r>
                  <a:rPr lang="en-US" altLang="zh-CN" dirty="0">
                    <a:solidFill>
                      <a:srgbClr val="0432FF"/>
                    </a:solidFill>
                  </a:rPr>
                  <a:t> </a:t>
                </a:r>
              </a:p>
              <a:p>
                <a:pPr>
                  <a:buFont typeface="Wingdings" pitchFamily="2" charset="2"/>
                  <a:buChar char="v"/>
                </a:pPr>
                <a:r>
                  <a:rPr lang="en-US" altLang="zh-CN" dirty="0">
                    <a:solidFill>
                      <a:srgbClr val="C00000"/>
                    </a:solidFill>
                  </a:rPr>
                  <a:t>Input:</a:t>
                </a:r>
                <a:r>
                  <a:rPr lang="zh-CN" altLang="en-US" dirty="0">
                    <a:solidFill>
                      <a:srgbClr val="C00000"/>
                    </a:solidFill>
                  </a:rPr>
                  <a:t>  </a:t>
                </a:r>
                <a:r>
                  <a:rPr lang="en-US" altLang="zh-CN" dirty="0">
                    <a:solidFill>
                      <a:srgbClr val="C00000"/>
                    </a:solidFill>
                  </a:rPr>
                  <a:t>(</a:t>
                </a:r>
                <a:r>
                  <a:rPr lang="en-US" altLang="zh-CN" dirty="0" err="1">
                    <a:solidFill>
                      <a:srgbClr val="C00000"/>
                    </a:solidFill>
                  </a:rPr>
                  <a:t>H,a,b</a:t>
                </a:r>
                <a:r>
                  <a:rPr lang="en-US" altLang="zh-CN" dirty="0">
                    <a:solidFill>
                      <a:srgbClr val="C00000"/>
                    </a:solidFill>
                  </a:rPr>
                  <a:t>)</a:t>
                </a:r>
              </a:p>
              <a:p>
                <a:pPr lvl="1"/>
                <a:r>
                  <a:rPr lang="en-US" altLang="zh-CN" dirty="0"/>
                  <a:t>k-Local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Hamiltonian</a:t>
                </a:r>
              </a:p>
              <a:p>
                <a:pPr lvl="1"/>
                <a:endParaRPr lang="en-US" altLang="zh-CN" dirty="0"/>
              </a:p>
              <a:p>
                <a:pPr marL="457200" lvl="1" indent="0">
                  <a:buNone/>
                </a:pPr>
                <a:endParaRPr lang="en-US" altLang="zh-CN" dirty="0"/>
              </a:p>
              <a:p>
                <a:pPr marL="457200" lvl="1" indent="0">
                  <a:buNone/>
                </a:pPr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≥1/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𝑝𝑜𝑙𝑦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:pPr lvl="1"/>
                <a:r>
                  <a:rPr lang="zh-CN" altLang="en-US" dirty="0">
                    <a:solidFill>
                      <a:srgbClr val="0070C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λ</m:t>
                    </m:r>
                    <m:d>
                      <m:dPr>
                        <m:ctrlPr>
                          <a:rPr lang="en-US" altLang="zh-CN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</m:oMath>
                </a14:m>
                <a:r>
                  <a:rPr lang="en-US" altLang="zh-CN" dirty="0">
                    <a:solidFill>
                      <a:srgbClr val="0070C0"/>
                    </a:solidFill>
                  </a:rPr>
                  <a:t>:</a:t>
                </a:r>
                <a:r>
                  <a:rPr lang="zh-CN" altLang="en-US" dirty="0">
                    <a:solidFill>
                      <a:srgbClr val="0070C0"/>
                    </a:solidFill>
                  </a:rPr>
                  <a:t> </a:t>
                </a:r>
                <a:r>
                  <a:rPr lang="en-US" altLang="zh-CN" dirty="0"/>
                  <a:t>ground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energy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of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H</a:t>
                </a:r>
              </a:p>
              <a:p>
                <a:pPr>
                  <a:buFont typeface="Wingdings" pitchFamily="2" charset="2"/>
                  <a:buChar char="v"/>
                </a:pPr>
                <a:r>
                  <a:rPr lang="en-US" altLang="zh-CN" dirty="0">
                    <a:solidFill>
                      <a:srgbClr val="C00000"/>
                    </a:solidFill>
                  </a:rPr>
                  <a:t> Output:</a:t>
                </a:r>
              </a:p>
              <a:p>
                <a:pPr lvl="1"/>
                <a:r>
                  <a:rPr lang="en-US" altLang="zh-CN" dirty="0">
                    <a:solidFill>
                      <a:schemeClr val="tx1"/>
                    </a:solidFill>
                  </a:rPr>
                  <a:t>“Yes”</a:t>
                </a:r>
                <a:r>
                  <a:rPr lang="zh-CN" alt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if</a:t>
                </a:r>
                <a:r>
                  <a:rPr lang="zh-CN" alt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λ</m:t>
                    </m:r>
                    <m:d>
                      <m:dPr>
                        <m:ctrlP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  <m:r>
                      <a:rPr lang="en-US" altLang="zh-CN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zh-CN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endParaRPr lang="en-US" altLang="zh-CN" b="0" dirty="0">
                  <a:solidFill>
                    <a:schemeClr val="tx1"/>
                  </a:solidFill>
                </a:endParaRPr>
              </a:p>
              <a:p>
                <a:pPr lvl="1"/>
                <a:r>
                  <a:rPr lang="en-US" altLang="zh-CN" dirty="0">
                    <a:solidFill>
                      <a:schemeClr val="tx1"/>
                    </a:solidFill>
                  </a:rPr>
                  <a:t>“No”</a:t>
                </a:r>
                <a:r>
                  <a:rPr lang="zh-CN" altLang="en-US" dirty="0">
                    <a:solidFill>
                      <a:schemeClr val="tx1"/>
                    </a:solidFill>
                  </a:rPr>
                  <a:t>  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if</a:t>
                </a:r>
                <a:r>
                  <a:rPr lang="zh-CN" alt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λ</m:t>
                    </m:r>
                    <m:d>
                      <m:dPr>
                        <m:ctrlP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  <m:r>
                      <a:rPr lang="en-US" altLang="zh-CN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altLang="zh-CN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altLang="zh-CN" b="0" dirty="0">
                  <a:solidFill>
                    <a:schemeClr val="tx1"/>
                  </a:solidFill>
                </a:endParaRPr>
              </a:p>
              <a:p>
                <a:pPr lvl="1"/>
                <a:endParaRPr lang="en-US" altLang="zh-CN" dirty="0">
                  <a:solidFill>
                    <a:srgbClr val="C00000"/>
                  </a:solidFill>
                </a:endParaRPr>
              </a:p>
              <a:p>
                <a:pPr lvl="1"/>
                <a:endParaRPr lang="en-C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E3C5149-2992-6163-78BE-4AA1A2D8927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96441"/>
                <a:ext cx="5466347" cy="4351338"/>
              </a:xfrm>
              <a:blipFill>
                <a:blip r:embed="rId2"/>
                <a:stretch>
                  <a:fillRect l="-185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70DE2A3-A05A-7AFE-B60B-53A35D819BEC}"/>
                  </a:ext>
                </a:extLst>
              </p:cNvPr>
              <p:cNvSpPr txBox="1"/>
              <p:nvPr/>
            </p:nvSpPr>
            <p:spPr>
              <a:xfrm>
                <a:off x="1267182" y="2533159"/>
                <a:ext cx="481832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𝐻</m:t>
                      </m:r>
                      <m:r>
                        <a:rPr lang="zh-CN" altLang="en-US" sz="240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</m:t>
                      </m:r>
                      <m:r>
                        <a:rPr lang="en-US" altLang="zh-CN" sz="240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r>
                        <a:rPr lang="en-US" altLang="zh-CN" sz="2400" b="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h</m:t>
                      </m:r>
                      <m:r>
                        <a:rPr lang="en-US" altLang="zh-CN" sz="2400" i="1" baseline="-25000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1</m:t>
                      </m:r>
                      <m:r>
                        <a:rPr lang="zh-CN" altLang="en-US" sz="240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</m:t>
                      </m:r>
                      <m:r>
                        <a:rPr lang="en-US" altLang="zh-CN" sz="240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+</m:t>
                      </m:r>
                      <m:r>
                        <a:rPr lang="zh-CN" altLang="en-US" sz="240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</m:t>
                      </m:r>
                      <m:r>
                        <a:rPr lang="en-US" altLang="zh-CN" sz="240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…</m:t>
                      </m:r>
                      <m:r>
                        <a:rPr lang="zh-CN" altLang="en-US" sz="240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</m:t>
                      </m:r>
                      <m:r>
                        <a:rPr lang="en-US" altLang="zh-CN" sz="240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+</m:t>
                      </m:r>
                      <m:r>
                        <a:rPr lang="en-US" altLang="zh-CN" sz="2400" b="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h</m:t>
                      </m:r>
                      <m:r>
                        <a:rPr lang="en-US" altLang="zh-CN" sz="2400" i="1" baseline="-25000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𝑚</m:t>
                      </m:r>
                      <m:r>
                        <a:rPr lang="zh-CN" altLang="en-US" sz="2400" i="1" baseline="-25000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</m:t>
                      </m:r>
                    </m:oMath>
                  </m:oMathPara>
                </a14:m>
                <a:endParaRPr lang="en-CN" sz="24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70DE2A3-A05A-7AFE-B60B-53A35D819B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7182" y="2533159"/>
                <a:ext cx="4818328" cy="461665"/>
              </a:xfrm>
              <a:prstGeom prst="rect">
                <a:avLst/>
              </a:prstGeom>
              <a:blipFill>
                <a:blip r:embed="rId3"/>
                <a:stretch>
                  <a:fillRect b="-2973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C458509-19A7-B839-154E-FBE4615566A8}"/>
                  </a:ext>
                </a:extLst>
              </p:cNvPr>
              <p:cNvSpPr txBox="1"/>
              <p:nvPr/>
            </p:nvSpPr>
            <p:spPr>
              <a:xfrm>
                <a:off x="1267182" y="3051602"/>
                <a:ext cx="2514322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CN" altLang="en-US" sz="200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     </m:t>
                    </m:r>
                    <m:r>
                      <m:rPr>
                        <m:sty m:val="p"/>
                      </m:rPr>
                      <a:rPr lang="en-US" altLang="zh-CN" sz="200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n</m:t>
                    </m:r>
                  </m:oMath>
                </a14:m>
                <a:r>
                  <a:rPr lang="en-US" altLang="zh-CN" sz="2000" dirty="0">
                    <a:solidFill>
                      <a:srgbClr val="0070C0"/>
                    </a:solidFill>
                  </a:rPr>
                  <a:t>-qudit</a:t>
                </a:r>
                <a:r>
                  <a:rPr lang="zh-CN" altLang="en-US" sz="2000" dirty="0">
                    <a:solidFill>
                      <a:srgbClr val="0070C0"/>
                    </a:solidFill>
                  </a:rPr>
                  <a:t> </a:t>
                </a:r>
                <a:r>
                  <a:rPr lang="en-US" altLang="zh-CN" sz="2000" dirty="0">
                    <a:solidFill>
                      <a:srgbClr val="0070C0"/>
                    </a:solidFill>
                  </a:rPr>
                  <a:t>Hermitian</a:t>
                </a:r>
                <a:endParaRPr lang="en-US" sz="20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C458509-19A7-B839-154E-FBE4615566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7182" y="3051602"/>
                <a:ext cx="2514322" cy="400110"/>
              </a:xfrm>
              <a:prstGeom prst="rect">
                <a:avLst/>
              </a:prstGeom>
              <a:blipFill>
                <a:blip r:embed="rId4"/>
                <a:stretch>
                  <a:fillRect l="-1508" t="-6250" r="-503" b="-3125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F45A0910-D0B8-A6B1-B732-540AD8DCBE17}"/>
                  </a:ext>
                </a:extLst>
              </p14:cNvPr>
              <p14:cNvContentPartPr/>
              <p14:nvPr/>
            </p14:nvContentPartPr>
            <p14:xfrm>
              <a:off x="2329984" y="2932001"/>
              <a:ext cx="146520" cy="2314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F45A0910-D0B8-A6B1-B732-540AD8DCBE1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320984" y="2923001"/>
                <a:ext cx="164160" cy="249120"/>
              </a:xfrm>
              <a:prstGeom prst="rect">
                <a:avLst/>
              </a:prstGeom>
            </p:spPr>
          </p:pic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89DE9AE4-E4A2-9666-12A8-E7B4247AF82B}"/>
              </a:ext>
            </a:extLst>
          </p:cNvPr>
          <p:cNvSpPr txBox="1"/>
          <p:nvPr/>
        </p:nvSpPr>
        <p:spPr>
          <a:xfrm>
            <a:off x="4220976" y="3065382"/>
            <a:ext cx="251432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rgbClr val="0070C0"/>
                </a:solidFill>
              </a:rPr>
              <a:t>  </a:t>
            </a:r>
            <a:r>
              <a:rPr lang="en-US" altLang="zh-CN" sz="2000" dirty="0">
                <a:solidFill>
                  <a:srgbClr val="0070C0"/>
                </a:solidFill>
              </a:rPr>
              <a:t>k-</a:t>
            </a:r>
            <a:r>
              <a:rPr lang="en-US" altLang="zh-CN" sz="2000" dirty="0" err="1">
                <a:solidFill>
                  <a:srgbClr val="0070C0"/>
                </a:solidFill>
              </a:rPr>
              <a:t>qudit</a:t>
            </a:r>
            <a:endParaRPr lang="en-US" sz="2000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384D4E36-9610-4A99-CBDC-E77524A5108D}"/>
                  </a:ext>
                </a:extLst>
              </p14:cNvPr>
              <p14:cNvContentPartPr/>
              <p14:nvPr/>
            </p14:nvContentPartPr>
            <p14:xfrm>
              <a:off x="4669893" y="2940103"/>
              <a:ext cx="146520" cy="23148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384D4E36-9610-4A99-CBDC-E77524A5108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660893" y="2931103"/>
                <a:ext cx="164160" cy="249120"/>
              </a:xfrm>
              <a:prstGeom prst="rect">
                <a:avLst/>
              </a:prstGeom>
            </p:spPr>
          </p:pic>
        </mc:Fallback>
      </mc:AlternateContent>
      <p:sp>
        <p:nvSpPr>
          <p:cNvPr id="25" name="Oval 24">
            <a:extLst>
              <a:ext uri="{FF2B5EF4-FFF2-40B4-BE49-F238E27FC236}">
                <a16:creationId xmlns:a16="http://schemas.microsoft.com/office/drawing/2014/main" id="{4E08E4AF-1E34-0A0D-D48B-CD1FF6502E26}"/>
              </a:ext>
            </a:extLst>
          </p:cNvPr>
          <p:cNvSpPr/>
          <p:nvPr/>
        </p:nvSpPr>
        <p:spPr>
          <a:xfrm>
            <a:off x="6463005" y="2170689"/>
            <a:ext cx="185738" cy="185738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N">
              <a:ln w="0"/>
              <a:solidFill>
                <a:srgbClr val="0432FF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BA6AE5D-8005-49A5-2F09-610C6E778940}"/>
              </a:ext>
            </a:extLst>
          </p:cNvPr>
          <p:cNvSpPr/>
          <p:nvPr/>
        </p:nvSpPr>
        <p:spPr>
          <a:xfrm>
            <a:off x="7286918" y="2170689"/>
            <a:ext cx="185738" cy="185738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N">
              <a:ln w="0"/>
              <a:solidFill>
                <a:srgbClr val="0432FF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7B74E6B5-FFF3-0D29-C590-FEC629E9E0C5}"/>
              </a:ext>
            </a:extLst>
          </p:cNvPr>
          <p:cNvSpPr/>
          <p:nvPr/>
        </p:nvSpPr>
        <p:spPr>
          <a:xfrm>
            <a:off x="8110831" y="2163546"/>
            <a:ext cx="185738" cy="185738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N">
              <a:ln w="0"/>
              <a:solidFill>
                <a:srgbClr val="0432FF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8FE35AD9-C23B-3E34-691E-DE0401B433C3}"/>
              </a:ext>
            </a:extLst>
          </p:cNvPr>
          <p:cNvSpPr/>
          <p:nvPr/>
        </p:nvSpPr>
        <p:spPr>
          <a:xfrm>
            <a:off x="8841875" y="2163546"/>
            <a:ext cx="185738" cy="185738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N">
              <a:ln w="0"/>
              <a:solidFill>
                <a:srgbClr val="0432FF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2BF442A2-D016-AC40-D613-8A16AD8AB187}"/>
              </a:ext>
            </a:extLst>
          </p:cNvPr>
          <p:cNvSpPr/>
          <p:nvPr/>
        </p:nvSpPr>
        <p:spPr>
          <a:xfrm>
            <a:off x="9665788" y="2156403"/>
            <a:ext cx="185738" cy="185738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N">
              <a:ln w="0"/>
              <a:solidFill>
                <a:srgbClr val="0432FF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E2308DD-F7C3-1111-3E2C-077FD4DE8C25}"/>
              </a:ext>
            </a:extLst>
          </p:cNvPr>
          <p:cNvCxnSpPr/>
          <p:nvPr/>
        </p:nvCxnSpPr>
        <p:spPr>
          <a:xfrm>
            <a:off x="6597806" y="2342141"/>
            <a:ext cx="369096" cy="864395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3EBB4328-E886-6ABF-6D30-239FAF452065}"/>
              </a:ext>
            </a:extLst>
          </p:cNvPr>
          <p:cNvCxnSpPr/>
          <p:nvPr/>
        </p:nvCxnSpPr>
        <p:spPr>
          <a:xfrm>
            <a:off x="7401214" y="2302327"/>
            <a:ext cx="369096" cy="864395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115FA5F7-3D8E-29D6-64B9-381B9EFF83CE}"/>
              </a:ext>
            </a:extLst>
          </p:cNvPr>
          <p:cNvCxnSpPr>
            <a:cxnSpLocks/>
          </p:cNvCxnSpPr>
          <p:nvPr/>
        </p:nvCxnSpPr>
        <p:spPr>
          <a:xfrm flipH="1">
            <a:off x="7756023" y="2329829"/>
            <a:ext cx="1173287" cy="836893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A17BE50-FBB8-9D5C-E469-F9B1E9867F86}"/>
              </a:ext>
            </a:extLst>
          </p:cNvPr>
          <p:cNvCxnSpPr>
            <a:cxnSpLocks/>
            <a:stCxn id="25" idx="5"/>
          </p:cNvCxnSpPr>
          <p:nvPr/>
        </p:nvCxnSpPr>
        <p:spPr>
          <a:xfrm>
            <a:off x="6621542" y="2329226"/>
            <a:ext cx="3123049" cy="905883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3AAD175E-20ED-CE8A-E23C-8AA6DC94C433}"/>
              </a:ext>
            </a:extLst>
          </p:cNvPr>
          <p:cNvCxnSpPr>
            <a:cxnSpLocks/>
          </p:cNvCxnSpPr>
          <p:nvPr/>
        </p:nvCxnSpPr>
        <p:spPr>
          <a:xfrm flipH="1">
            <a:off x="9744591" y="2284465"/>
            <a:ext cx="34484" cy="950644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B6C8CCED-366B-F939-9A20-100EBF94B557}"/>
              </a:ext>
            </a:extLst>
          </p:cNvPr>
          <p:cNvSpPr txBox="1"/>
          <p:nvPr/>
        </p:nvSpPr>
        <p:spPr>
          <a:xfrm>
            <a:off x="7896664" y="2923449"/>
            <a:ext cx="4683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accent2"/>
                </a:solidFill>
                <a:latin typeface="Cavolini" panose="020B0604020202020204" pitchFamily="34" charset="0"/>
                <a:cs typeface="Cavolini" panose="020B0604020202020204" pitchFamily="34" charset="0"/>
              </a:rPr>
              <a:t>h</a:t>
            </a:r>
            <a:r>
              <a:rPr lang="en-US" altLang="zh-CN" sz="2400" baseline="-25000" dirty="0">
                <a:solidFill>
                  <a:schemeClr val="accent2"/>
                </a:solidFill>
                <a:latin typeface="Cavolini" panose="020B0604020202020204" pitchFamily="34" charset="0"/>
                <a:cs typeface="Cavolini" panose="020B0604020202020204" pitchFamily="34" charset="0"/>
              </a:rPr>
              <a:t>i</a:t>
            </a:r>
            <a:endParaRPr lang="en-CN" sz="2400" baseline="-25000" dirty="0">
              <a:solidFill>
                <a:schemeClr val="accent2"/>
              </a:solidFill>
              <a:latin typeface="Cavolini" panose="020B0604020202020204" pitchFamily="34" charset="0"/>
              <a:cs typeface="Cavolini" panose="020B0604020202020204" pitchFamily="34" charset="0"/>
            </a:endParaRP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2BDAECD1-E055-99BF-463C-24528A3BE5AD}"/>
              </a:ext>
            </a:extLst>
          </p:cNvPr>
          <p:cNvCxnSpPr>
            <a:endCxn id="27" idx="3"/>
          </p:cNvCxnSpPr>
          <p:nvPr/>
        </p:nvCxnSpPr>
        <p:spPr>
          <a:xfrm flipV="1">
            <a:off x="6966902" y="2322083"/>
            <a:ext cx="1171130" cy="84463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89447ECA-33B3-38D7-BFE3-E69DBFEE0E4E}"/>
              </a:ext>
            </a:extLst>
          </p:cNvPr>
          <p:cNvCxnSpPr>
            <a:endCxn id="26" idx="2"/>
          </p:cNvCxnSpPr>
          <p:nvPr/>
        </p:nvCxnSpPr>
        <p:spPr>
          <a:xfrm flipV="1">
            <a:off x="6966902" y="2263558"/>
            <a:ext cx="320016" cy="90316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F11625E9-C736-CA7A-3E4C-E05A4E622A16}"/>
              </a:ext>
            </a:extLst>
          </p:cNvPr>
          <p:cNvCxnSpPr>
            <a:endCxn id="27" idx="4"/>
          </p:cNvCxnSpPr>
          <p:nvPr/>
        </p:nvCxnSpPr>
        <p:spPr>
          <a:xfrm flipV="1">
            <a:off x="7756023" y="2349284"/>
            <a:ext cx="447677" cy="81743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70723EF1-858C-8302-D591-2384F590A71A}"/>
              </a:ext>
            </a:extLst>
          </p:cNvPr>
          <p:cNvCxnSpPr>
            <a:cxnSpLocks/>
            <a:endCxn id="28" idx="5"/>
          </p:cNvCxnSpPr>
          <p:nvPr/>
        </p:nvCxnSpPr>
        <p:spPr>
          <a:xfrm flipH="1" flipV="1">
            <a:off x="9000412" y="2322083"/>
            <a:ext cx="744179" cy="88445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DFE7AC81-99F1-96BD-1186-CB2572C7BB50}"/>
              </a:ext>
            </a:extLst>
          </p:cNvPr>
          <p:cNvSpPr txBox="1"/>
          <p:nvPr/>
        </p:nvSpPr>
        <p:spPr>
          <a:xfrm>
            <a:off x="7052603" y="1495364"/>
            <a:ext cx="17892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r>
              <a:rPr lang="zh-CN" altLang="en-US" sz="24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400" dirty="0" err="1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qudits</a:t>
            </a:r>
            <a:r>
              <a:rPr lang="en-US" altLang="zh-CN" sz="24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</a:t>
            </a:r>
            <a:r>
              <a:rPr lang="zh-CN" altLang="en-US" sz="24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4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k=3</a:t>
            </a:r>
            <a:endParaRPr lang="en-CN" sz="2400" dirty="0">
              <a:solidFill>
                <a:schemeClr val="accent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B4709B-B238-03CF-F27D-61AEF2A76981}"/>
              </a:ext>
            </a:extLst>
          </p:cNvPr>
          <p:cNvSpPr txBox="1"/>
          <p:nvPr/>
        </p:nvSpPr>
        <p:spPr>
          <a:xfrm>
            <a:off x="5489326" y="4682450"/>
            <a:ext cx="5864474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en-US" altLang="zh-CN" sz="2400" dirty="0"/>
              <a:t>LHP</a:t>
            </a:r>
            <a:r>
              <a:rPr lang="zh-CN" altLang="en-US" sz="2400" dirty="0"/>
              <a:t> </a:t>
            </a:r>
            <a:r>
              <a:rPr lang="en-US" altLang="zh-CN" sz="2400" dirty="0"/>
              <a:t>is</a:t>
            </a:r>
            <a:r>
              <a:rPr lang="zh-CN" altLang="en-US" sz="2400" dirty="0"/>
              <a:t> </a:t>
            </a:r>
            <a:r>
              <a:rPr lang="en-US" altLang="zh-CN" sz="2400" dirty="0">
                <a:solidFill>
                  <a:srgbClr val="0432FF"/>
                </a:solidFill>
              </a:rPr>
              <a:t>QMA</a:t>
            </a:r>
            <a:r>
              <a:rPr lang="en-US" altLang="zh-CN" sz="2400" dirty="0"/>
              <a:t>-</a:t>
            </a:r>
            <a:r>
              <a:rPr lang="en-US" altLang="zh-CN" sz="2400" dirty="0">
                <a:solidFill>
                  <a:srgbClr val="0432FF"/>
                </a:solidFill>
              </a:rPr>
              <a:t>Complete</a:t>
            </a:r>
            <a:r>
              <a:rPr lang="zh-CN" altLang="en-US" sz="2400" dirty="0"/>
              <a:t> 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(quantum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NP)</a:t>
            </a:r>
          </a:p>
          <a:p>
            <a:r>
              <a:rPr lang="zh-CN" altLang="en-US" sz="2400" dirty="0">
                <a:solidFill>
                  <a:srgbClr val="0070C0"/>
                </a:solidFill>
              </a:rPr>
              <a:t>       </a:t>
            </a:r>
            <a:r>
              <a:rPr lang="en-US" altLang="zh-CN" sz="2400" dirty="0">
                <a:solidFill>
                  <a:srgbClr val="0070C0"/>
                </a:solidFill>
              </a:rPr>
              <a:t>[KKR06]</a:t>
            </a:r>
          </a:p>
        </p:txBody>
      </p:sp>
    </p:spTree>
    <p:extLst>
      <p:ext uri="{BB962C8B-B14F-4D97-AF65-F5344CB8AC3E}">
        <p14:creationId xmlns:p14="http://schemas.microsoft.com/office/powerpoint/2010/main" val="3546576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1" grpId="0"/>
      <p:bldP spid="20" grpId="0"/>
      <p:bldP spid="25" grpId="0" animBg="1"/>
      <p:bldP spid="26" grpId="0" animBg="1"/>
      <p:bldP spid="27" grpId="0" animBg="1"/>
      <p:bldP spid="28" grpId="0" animBg="1"/>
      <p:bldP spid="29" grpId="0" animBg="1"/>
      <p:bldP spid="35" grpId="0"/>
      <p:bldP spid="40" grpId="0"/>
      <p:bldP spid="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EF9A1-768B-3B42-E65D-58D359DA4B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altLang="zh-CN" dirty="0">
                <a:solidFill>
                  <a:srgbClr val="0432FF"/>
                </a:solidFill>
              </a:rPr>
              <a:t>Commuting</a:t>
            </a:r>
            <a:r>
              <a:rPr lang="zh-CN" altLang="en-US" dirty="0"/>
              <a:t> </a:t>
            </a:r>
            <a:r>
              <a:rPr lang="en-US" altLang="zh-CN" dirty="0"/>
              <a:t>LHP</a:t>
            </a:r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E3C5149-2992-6163-78BE-4AA1A2D8927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96441"/>
                <a:ext cx="5466347" cy="4351338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endParaRPr lang="en-US" altLang="zh-CN" dirty="0">
                  <a:solidFill>
                    <a:srgbClr val="C00000"/>
                  </a:solidFill>
                </a:endParaRPr>
              </a:p>
              <a:p>
                <a:pPr>
                  <a:buFont typeface="Wingdings" pitchFamily="2" charset="2"/>
                  <a:buChar char="v"/>
                </a:pPr>
                <a:r>
                  <a:rPr lang="en-US" altLang="zh-CN" dirty="0">
                    <a:solidFill>
                      <a:srgbClr val="C00000"/>
                    </a:solidFill>
                  </a:rPr>
                  <a:t> Input:</a:t>
                </a:r>
                <a:r>
                  <a:rPr lang="zh-CN" altLang="en-US" dirty="0">
                    <a:solidFill>
                      <a:srgbClr val="C00000"/>
                    </a:solidFill>
                  </a:rPr>
                  <a:t>  </a:t>
                </a:r>
                <a:r>
                  <a:rPr lang="en-US" altLang="zh-CN" dirty="0">
                    <a:solidFill>
                      <a:srgbClr val="C00000"/>
                    </a:solidFill>
                  </a:rPr>
                  <a:t>(</a:t>
                </a:r>
                <a:r>
                  <a:rPr lang="en-US" altLang="zh-CN" dirty="0" err="1">
                    <a:solidFill>
                      <a:srgbClr val="C00000"/>
                    </a:solidFill>
                  </a:rPr>
                  <a:t>H,a,b</a:t>
                </a:r>
                <a:r>
                  <a:rPr lang="en-US" altLang="zh-CN" dirty="0">
                    <a:solidFill>
                      <a:srgbClr val="C00000"/>
                    </a:solidFill>
                  </a:rPr>
                  <a:t>)</a:t>
                </a:r>
              </a:p>
              <a:p>
                <a:pPr lvl="1"/>
                <a:r>
                  <a:rPr lang="en-US" altLang="zh-CN" dirty="0"/>
                  <a:t>k-Local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Hamiltonian</a:t>
                </a:r>
              </a:p>
              <a:p>
                <a:pPr lvl="1"/>
                <a:endParaRPr lang="en-US" altLang="zh-CN" dirty="0"/>
              </a:p>
              <a:p>
                <a:pPr marL="457200" lvl="1" indent="0">
                  <a:buNone/>
                </a:pPr>
                <a:endParaRPr lang="en-US" altLang="zh-CN" dirty="0"/>
              </a:p>
              <a:p>
                <a:pPr marL="457200" lvl="1" indent="0">
                  <a:buNone/>
                </a:pPr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≥1/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𝑝𝑜𝑙𝑦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:pPr lvl="1"/>
                <a:r>
                  <a:rPr lang="zh-CN" altLang="en-US" dirty="0">
                    <a:solidFill>
                      <a:srgbClr val="0070C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λ</m:t>
                    </m:r>
                    <m:d>
                      <m:dPr>
                        <m:ctrlPr>
                          <a:rPr lang="en-US" altLang="zh-CN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</m:oMath>
                </a14:m>
                <a:r>
                  <a:rPr lang="en-US" altLang="zh-CN" dirty="0">
                    <a:solidFill>
                      <a:srgbClr val="0070C0"/>
                    </a:solidFill>
                  </a:rPr>
                  <a:t>:</a:t>
                </a:r>
                <a:r>
                  <a:rPr lang="zh-CN" altLang="en-US" dirty="0">
                    <a:solidFill>
                      <a:srgbClr val="0070C0"/>
                    </a:solidFill>
                  </a:rPr>
                  <a:t> </a:t>
                </a:r>
                <a:r>
                  <a:rPr lang="en-US" altLang="zh-CN" dirty="0"/>
                  <a:t>ground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energy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of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H</a:t>
                </a:r>
              </a:p>
              <a:p>
                <a:pPr>
                  <a:buFont typeface="Wingdings" pitchFamily="2" charset="2"/>
                  <a:buChar char="v"/>
                </a:pPr>
                <a:r>
                  <a:rPr lang="en-US" altLang="zh-CN" dirty="0">
                    <a:solidFill>
                      <a:srgbClr val="C00000"/>
                    </a:solidFill>
                  </a:rPr>
                  <a:t> Output:</a:t>
                </a:r>
              </a:p>
              <a:p>
                <a:pPr lvl="1"/>
                <a:r>
                  <a:rPr lang="en-US" altLang="zh-CN" dirty="0">
                    <a:solidFill>
                      <a:schemeClr val="tx1"/>
                    </a:solidFill>
                  </a:rPr>
                  <a:t>“Yes”</a:t>
                </a:r>
                <a:r>
                  <a:rPr lang="zh-CN" alt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if</a:t>
                </a:r>
                <a:r>
                  <a:rPr lang="zh-CN" alt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λ</m:t>
                    </m:r>
                    <m:d>
                      <m:dPr>
                        <m:ctrlP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  <m:r>
                      <a:rPr lang="en-US" altLang="zh-CN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zh-CN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endParaRPr lang="en-US" altLang="zh-CN" b="0" dirty="0">
                  <a:solidFill>
                    <a:schemeClr val="tx1"/>
                  </a:solidFill>
                </a:endParaRPr>
              </a:p>
              <a:p>
                <a:pPr lvl="1"/>
                <a:r>
                  <a:rPr lang="en-US" altLang="zh-CN" dirty="0">
                    <a:solidFill>
                      <a:schemeClr val="tx1"/>
                    </a:solidFill>
                  </a:rPr>
                  <a:t>“No”</a:t>
                </a:r>
                <a:r>
                  <a:rPr lang="zh-CN" altLang="en-US" dirty="0">
                    <a:solidFill>
                      <a:schemeClr val="tx1"/>
                    </a:solidFill>
                  </a:rPr>
                  <a:t>  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if</a:t>
                </a:r>
                <a:r>
                  <a:rPr lang="zh-CN" alt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λ</m:t>
                    </m:r>
                    <m:d>
                      <m:dPr>
                        <m:ctrlP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  <m:r>
                      <a:rPr lang="en-US" altLang="zh-CN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altLang="zh-CN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altLang="zh-CN" b="0" dirty="0">
                  <a:solidFill>
                    <a:schemeClr val="tx1"/>
                  </a:solidFill>
                </a:endParaRPr>
              </a:p>
              <a:p>
                <a:pPr lvl="1"/>
                <a:endParaRPr lang="en-US" altLang="zh-CN" dirty="0">
                  <a:solidFill>
                    <a:srgbClr val="C00000"/>
                  </a:solidFill>
                </a:endParaRPr>
              </a:p>
              <a:p>
                <a:pPr lvl="1"/>
                <a:endParaRPr lang="en-C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E3C5149-2992-6163-78BE-4AA1A2D8927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96441"/>
                <a:ext cx="5466347" cy="4351338"/>
              </a:xfrm>
              <a:blipFill>
                <a:blip r:embed="rId3"/>
                <a:stretch>
                  <a:fillRect l="-2088" b="-116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70DE2A3-A05A-7AFE-B60B-53A35D819BEC}"/>
                  </a:ext>
                </a:extLst>
              </p:cNvPr>
              <p:cNvSpPr txBox="1"/>
              <p:nvPr/>
            </p:nvSpPr>
            <p:spPr>
              <a:xfrm>
                <a:off x="1277672" y="2422004"/>
                <a:ext cx="481832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𝐻</m:t>
                      </m:r>
                      <m:r>
                        <a:rPr lang="zh-CN" altLang="en-US" sz="240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</m:t>
                      </m:r>
                      <m:r>
                        <a:rPr lang="en-US" altLang="zh-CN" sz="240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r>
                        <a:rPr lang="en-US" altLang="zh-CN" sz="2400" b="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h</m:t>
                      </m:r>
                      <m:r>
                        <a:rPr lang="en-US" altLang="zh-CN" sz="2400" i="1" baseline="-25000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1</m:t>
                      </m:r>
                      <m:r>
                        <a:rPr lang="zh-CN" altLang="en-US" sz="240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</m:t>
                      </m:r>
                      <m:r>
                        <a:rPr lang="en-US" altLang="zh-CN" sz="240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+</m:t>
                      </m:r>
                      <m:r>
                        <a:rPr lang="zh-CN" altLang="en-US" sz="240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</m:t>
                      </m:r>
                      <m:r>
                        <a:rPr lang="en-US" altLang="zh-CN" sz="240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…</m:t>
                      </m:r>
                      <m:r>
                        <a:rPr lang="zh-CN" altLang="en-US" sz="240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</m:t>
                      </m:r>
                      <m:r>
                        <a:rPr lang="en-US" altLang="zh-CN" sz="240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+</m:t>
                      </m:r>
                      <m:r>
                        <a:rPr lang="en-US" altLang="zh-CN" sz="2400" b="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h</m:t>
                      </m:r>
                      <m:r>
                        <a:rPr lang="en-US" altLang="zh-CN" sz="2400" i="1" baseline="-25000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𝑚</m:t>
                      </m:r>
                      <m:r>
                        <a:rPr lang="zh-CN" altLang="en-US" sz="2400" i="1" baseline="-25000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</m:t>
                      </m:r>
                    </m:oMath>
                  </m:oMathPara>
                </a14:m>
                <a:endParaRPr lang="en-CN" sz="24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70DE2A3-A05A-7AFE-B60B-53A35D819B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7672" y="2422004"/>
                <a:ext cx="4818328" cy="461665"/>
              </a:xfrm>
              <a:prstGeom prst="rect">
                <a:avLst/>
              </a:prstGeom>
              <a:blipFill>
                <a:blip r:embed="rId4"/>
                <a:stretch>
                  <a:fillRect b="-2894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C458509-19A7-B839-154E-FBE4615566A8}"/>
                  </a:ext>
                </a:extLst>
              </p:cNvPr>
              <p:cNvSpPr txBox="1"/>
              <p:nvPr/>
            </p:nvSpPr>
            <p:spPr>
              <a:xfrm>
                <a:off x="1277672" y="2940447"/>
                <a:ext cx="2514322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CN" altLang="en-US" sz="200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     </m:t>
                    </m:r>
                    <m:r>
                      <m:rPr>
                        <m:sty m:val="p"/>
                      </m:rPr>
                      <a:rPr lang="en-US" altLang="zh-CN" sz="200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n</m:t>
                    </m:r>
                  </m:oMath>
                </a14:m>
                <a:r>
                  <a:rPr lang="en-US" altLang="zh-CN" sz="2000" dirty="0">
                    <a:solidFill>
                      <a:srgbClr val="0070C0"/>
                    </a:solidFill>
                  </a:rPr>
                  <a:t>-qudit</a:t>
                </a:r>
                <a:r>
                  <a:rPr lang="zh-CN" altLang="en-US" sz="2000" dirty="0">
                    <a:solidFill>
                      <a:srgbClr val="0070C0"/>
                    </a:solidFill>
                  </a:rPr>
                  <a:t> </a:t>
                </a:r>
                <a:r>
                  <a:rPr lang="en-US" altLang="zh-CN" sz="2000" dirty="0">
                    <a:solidFill>
                      <a:srgbClr val="0070C0"/>
                    </a:solidFill>
                  </a:rPr>
                  <a:t>Hermitian</a:t>
                </a:r>
                <a:endParaRPr lang="en-US" sz="20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C458509-19A7-B839-154E-FBE4615566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7672" y="2940447"/>
                <a:ext cx="2514322" cy="400110"/>
              </a:xfrm>
              <a:prstGeom prst="rect">
                <a:avLst/>
              </a:prstGeom>
              <a:blipFill>
                <a:blip r:embed="rId5"/>
                <a:stretch>
                  <a:fillRect l="-1508" t="-6061" r="-503" b="-2727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F45A0910-D0B8-A6B1-B732-540AD8DCBE17}"/>
                  </a:ext>
                </a:extLst>
              </p14:cNvPr>
              <p14:cNvContentPartPr/>
              <p14:nvPr/>
            </p14:nvContentPartPr>
            <p14:xfrm>
              <a:off x="2340474" y="2820846"/>
              <a:ext cx="146520" cy="2314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F45A0910-D0B8-A6B1-B732-540AD8DCBE1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31474" y="2811846"/>
                <a:ext cx="164160" cy="249120"/>
              </a:xfrm>
              <a:prstGeom prst="rect">
                <a:avLst/>
              </a:prstGeom>
            </p:spPr>
          </p:pic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89DE9AE4-E4A2-9666-12A8-E7B4247AF82B}"/>
              </a:ext>
            </a:extLst>
          </p:cNvPr>
          <p:cNvSpPr txBox="1"/>
          <p:nvPr/>
        </p:nvSpPr>
        <p:spPr>
          <a:xfrm>
            <a:off x="4231466" y="2954227"/>
            <a:ext cx="251432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rgbClr val="0070C0"/>
                </a:solidFill>
              </a:rPr>
              <a:t>  </a:t>
            </a:r>
            <a:r>
              <a:rPr lang="en-US" altLang="zh-CN" sz="2000" dirty="0">
                <a:solidFill>
                  <a:srgbClr val="0070C0"/>
                </a:solidFill>
              </a:rPr>
              <a:t>k-</a:t>
            </a:r>
            <a:r>
              <a:rPr lang="en-US" altLang="zh-CN" sz="2000" dirty="0" err="1">
                <a:solidFill>
                  <a:srgbClr val="0070C0"/>
                </a:solidFill>
              </a:rPr>
              <a:t>qudit</a:t>
            </a:r>
            <a:endParaRPr lang="en-US" sz="2000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384D4E36-9610-4A99-CBDC-E77524A5108D}"/>
                  </a:ext>
                </a:extLst>
              </p14:cNvPr>
              <p14:cNvContentPartPr/>
              <p14:nvPr/>
            </p14:nvContentPartPr>
            <p14:xfrm>
              <a:off x="4680383" y="2828948"/>
              <a:ext cx="146520" cy="23148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384D4E36-9610-4A99-CBDC-E77524A5108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671383" y="2819948"/>
                <a:ext cx="164160" cy="24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20EF8AD1-B2F7-293A-05DB-13F73316F3B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11391" y="1463061"/>
                <a:ext cx="5146370" cy="1325563"/>
              </a:xfrm>
              <a:prstGeom prst="rect">
                <a:avLst/>
              </a:prstGeom>
              <a:solidFill>
                <a:srgbClr val="FFFF00">
                  <a:alpha val="21217"/>
                </a:srgbClr>
              </a:solidFill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Font typeface="Wingdings" pitchFamily="2" charset="2"/>
                  <a:buChar char="v"/>
                </a:pPr>
                <a:r>
                  <a:rPr lang="en-US" altLang="zh-CN" sz="2400" b="1" dirty="0">
                    <a:solidFill>
                      <a:srgbClr val="0432FF"/>
                    </a:solidFill>
                  </a:rPr>
                  <a:t> Commuting</a:t>
                </a:r>
                <a:r>
                  <a:rPr lang="zh-CN" altLang="en-US" sz="2400" dirty="0">
                    <a:solidFill>
                      <a:srgbClr val="C00000"/>
                    </a:solidFill>
                  </a:rPr>
                  <a:t> </a:t>
                </a:r>
                <a:r>
                  <a:rPr lang="en-US" altLang="zh-CN" sz="2400" dirty="0"/>
                  <a:t>LHP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(CLHP)</a:t>
                </a:r>
              </a:p>
              <a:p>
                <a:r>
                  <a:rPr lang="en-US" altLang="zh-CN" sz="2400" b="0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CN" alt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altLang="zh-CN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altLang="zh-CN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=0.</m:t>
                    </m:r>
                    <m:r>
                      <a:rPr lang="zh-CN" alt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CN" altLang="zh-CN" sz="2400" dirty="0">
                  <a:solidFill>
                    <a:srgbClr val="FF0000"/>
                  </a:solidFill>
                  <a:highlight>
                    <a:srgbClr val="FFFF00"/>
                  </a:highlight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en-US" altLang="zh-CN" sz="2400" dirty="0">
                    <a:solidFill>
                      <a:srgbClr val="0070C0"/>
                    </a:solidFill>
                    <a:latin typeface="+mn-ea"/>
                  </a:rPr>
                  <a:t>[Bravyi-Vyalyi</a:t>
                </a:r>
                <a:r>
                  <a:rPr lang="en-US" altLang="zh-CN" sz="2400" dirty="0">
                    <a:latin typeface="+mn-ea"/>
                  </a:rPr>
                  <a:t>03</a:t>
                </a:r>
                <a:r>
                  <a:rPr lang="en-US" altLang="zh-CN" sz="2400" dirty="0">
                    <a:solidFill>
                      <a:srgbClr val="0070C0"/>
                    </a:solidFill>
                    <a:latin typeface="+mn-ea"/>
                  </a:rPr>
                  <a:t>]</a:t>
                </a:r>
                <a:endParaRPr lang="en-US" altLang="zh-CN" sz="2400" dirty="0"/>
              </a:p>
              <a:p>
                <a:endParaRPr lang="en-CN" altLang="zh-CN" sz="2400" dirty="0">
                  <a:solidFill>
                    <a:srgbClr val="FF0000"/>
                  </a:solidFill>
                  <a:highlight>
                    <a:srgbClr val="FFFF00"/>
                  </a:highlight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20EF8AD1-B2F7-293A-05DB-13F73316F3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1391" y="1463061"/>
                <a:ext cx="5146370" cy="1325563"/>
              </a:xfrm>
              <a:prstGeom prst="rect">
                <a:avLst/>
              </a:prstGeom>
              <a:blipFill>
                <a:blip r:embed="rId9"/>
                <a:stretch>
                  <a:fillRect l="-1724" t="-8571" b="-666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ight Arrow 18">
            <a:extLst>
              <a:ext uri="{FF2B5EF4-FFF2-40B4-BE49-F238E27FC236}">
                <a16:creationId xmlns:a16="http://schemas.microsoft.com/office/drawing/2014/main" id="{1BBE1AC0-4258-CE7B-4D37-0D525814F700}"/>
              </a:ext>
            </a:extLst>
          </p:cNvPr>
          <p:cNvSpPr/>
          <p:nvPr/>
        </p:nvSpPr>
        <p:spPr>
          <a:xfrm rot="10800000">
            <a:off x="5163695" y="2446278"/>
            <a:ext cx="783777" cy="485775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59D7170-E8AC-CF70-C167-5E3CC71CDB58}"/>
              </a:ext>
            </a:extLst>
          </p:cNvPr>
          <p:cNvSpPr txBox="1">
            <a:spLocks/>
          </p:cNvSpPr>
          <p:nvPr/>
        </p:nvSpPr>
        <p:spPr>
          <a:xfrm>
            <a:off x="6199516" y="3154282"/>
            <a:ext cx="5466346" cy="2293497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§"/>
            </a:pPr>
            <a:r>
              <a:rPr lang="en-US" altLang="zh-CN" sz="2400" dirty="0"/>
              <a:t> </a:t>
            </a:r>
            <a:r>
              <a:rPr lang="en-US" altLang="zh-CN" sz="2400" dirty="0">
                <a:solidFill>
                  <a:srgbClr val="0070C0"/>
                </a:solidFill>
              </a:rPr>
              <a:t>Examples:</a:t>
            </a:r>
          </a:p>
          <a:p>
            <a:pPr lvl="1"/>
            <a:r>
              <a:rPr lang="en-US" altLang="zh-CN" dirty="0">
                <a:solidFill>
                  <a:srgbClr val="0070C0"/>
                </a:solidFill>
              </a:rPr>
              <a:t>3-SAT</a:t>
            </a:r>
          </a:p>
          <a:p>
            <a:pPr lvl="1"/>
            <a:r>
              <a:rPr lang="en-US" altLang="zh-CN" dirty="0" err="1">
                <a:solidFill>
                  <a:srgbClr val="0070C0"/>
                </a:solidFill>
              </a:rPr>
              <a:t>Toric</a:t>
            </a:r>
            <a:r>
              <a:rPr lang="en-US" altLang="zh-CN" dirty="0">
                <a:solidFill>
                  <a:srgbClr val="0070C0"/>
                </a:solidFill>
              </a:rPr>
              <a:t> code, CSS code</a:t>
            </a:r>
          </a:p>
          <a:p>
            <a:pPr lvl="1"/>
            <a:r>
              <a:rPr lang="en-US" altLang="zh-CN" dirty="0">
                <a:solidFill>
                  <a:srgbClr val="0070C0"/>
                </a:solidFill>
              </a:rPr>
              <a:t>Quantum double model</a:t>
            </a:r>
          </a:p>
        </p:txBody>
      </p:sp>
    </p:spTree>
    <p:extLst>
      <p:ext uri="{BB962C8B-B14F-4D97-AF65-F5344CB8AC3E}">
        <p14:creationId xmlns:p14="http://schemas.microsoft.com/office/powerpoint/2010/main" val="1275169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9" grpId="0" animBg="1"/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08C408-3EEF-5330-819B-57541C6A58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0970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200" dirty="0"/>
              <a:t>Is</a:t>
            </a:r>
            <a:r>
              <a:rPr lang="zh-CN" altLang="en-US" sz="3200" dirty="0"/>
              <a:t> </a:t>
            </a:r>
            <a:r>
              <a:rPr lang="en-US" altLang="zh-CN" sz="3200" dirty="0"/>
              <a:t>CLHP</a:t>
            </a:r>
            <a:r>
              <a:rPr lang="zh-CN" altLang="en-US" sz="3200" dirty="0"/>
              <a:t> </a:t>
            </a:r>
            <a:r>
              <a:rPr lang="en-US" altLang="zh-CN" sz="3200" dirty="0"/>
              <a:t>quantum</a:t>
            </a:r>
            <a:r>
              <a:rPr lang="zh-CN" altLang="en-US" sz="3200" dirty="0"/>
              <a:t> </a:t>
            </a:r>
            <a:r>
              <a:rPr lang="en-US" altLang="zh-CN" sz="3200" dirty="0"/>
              <a:t>(QMA)</a:t>
            </a:r>
            <a:r>
              <a:rPr lang="zh-CN" altLang="en-US" sz="3200" dirty="0"/>
              <a:t> </a:t>
            </a:r>
            <a:r>
              <a:rPr lang="en-US" altLang="zh-CN" sz="3200" dirty="0"/>
              <a:t>or</a:t>
            </a:r>
            <a:r>
              <a:rPr lang="zh-CN" altLang="en-US" sz="3200" dirty="0"/>
              <a:t> </a:t>
            </a:r>
            <a:r>
              <a:rPr lang="en-US" altLang="zh-CN" sz="3200" dirty="0"/>
              <a:t>classical</a:t>
            </a:r>
            <a:r>
              <a:rPr lang="zh-CN" altLang="en-US" sz="3200" dirty="0"/>
              <a:t> </a:t>
            </a:r>
            <a:r>
              <a:rPr lang="en-US" altLang="zh-CN" sz="3200" dirty="0"/>
              <a:t>(NP)?</a:t>
            </a:r>
            <a:br>
              <a:rPr lang="en-US" altLang="zh-CN" sz="3200" dirty="0"/>
            </a:b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Intuitive</a:t>
            </a: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reasons</a:t>
            </a:r>
            <a:endParaRPr lang="en-CN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F38E42B-8913-7351-8B1F-567A41A55ABD}"/>
              </a:ext>
            </a:extLst>
          </p:cNvPr>
          <p:cNvSpPr/>
          <p:nvPr/>
        </p:nvSpPr>
        <p:spPr>
          <a:xfrm>
            <a:off x="993538" y="2277455"/>
            <a:ext cx="2428875" cy="12573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3200" b="1" dirty="0">
                <a:solidFill>
                  <a:schemeClr val="tx1"/>
                </a:solidFill>
              </a:rPr>
              <a:t>SAT</a:t>
            </a:r>
            <a:endParaRPr lang="en-CN" sz="3200" b="1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2A78E01-EE57-DC89-29E5-03E03E7C6AF2}"/>
              </a:ext>
            </a:extLst>
          </p:cNvPr>
          <p:cNvSpPr txBox="1"/>
          <p:nvPr/>
        </p:nvSpPr>
        <p:spPr>
          <a:xfrm>
            <a:off x="1285984" y="1426533"/>
            <a:ext cx="306228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§"/>
            </a:pPr>
            <a:r>
              <a:rPr lang="en-US" altLang="zh-CN" sz="2400" dirty="0">
                <a:solidFill>
                  <a:schemeClr val="accent2"/>
                </a:solidFill>
              </a:rPr>
              <a:t>NP-Complete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US" altLang="zh-CN" sz="2400" dirty="0">
                <a:solidFill>
                  <a:schemeClr val="accent2"/>
                </a:solidFill>
              </a:rPr>
              <a:t>Classical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20E19F4-FBCA-AAC9-CD58-3C12E9241A01}"/>
              </a:ext>
            </a:extLst>
          </p:cNvPr>
          <p:cNvSpPr/>
          <p:nvPr/>
        </p:nvSpPr>
        <p:spPr>
          <a:xfrm>
            <a:off x="4733134" y="2311524"/>
            <a:ext cx="2184651" cy="118916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3200" b="1" dirty="0">
                <a:solidFill>
                  <a:schemeClr val="tx1"/>
                </a:solidFill>
              </a:rPr>
              <a:t>CLHP</a:t>
            </a:r>
            <a:endParaRPr lang="en-CN" sz="3200" b="1" dirty="0">
              <a:solidFill>
                <a:schemeClr val="tx1"/>
              </a:solidFill>
            </a:endParaRPr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72C0AFC9-898B-E087-9F9C-D5EC0D36E089}"/>
              </a:ext>
            </a:extLst>
          </p:cNvPr>
          <p:cNvSpPr/>
          <p:nvPr/>
        </p:nvSpPr>
        <p:spPr>
          <a:xfrm rot="10800000">
            <a:off x="3464695" y="2667472"/>
            <a:ext cx="1169871" cy="485775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023BEAB-2AC6-504B-21C8-503E931303EC}"/>
              </a:ext>
            </a:extLst>
          </p:cNvPr>
          <p:cNvSpPr txBox="1"/>
          <p:nvPr/>
        </p:nvSpPr>
        <p:spPr>
          <a:xfrm>
            <a:off x="4058555" y="1716428"/>
            <a:ext cx="414658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dirty="0">
                <a:solidFill>
                  <a:srgbClr val="0432FF"/>
                </a:solidFill>
              </a:rPr>
              <a:t>“Simple”</a:t>
            </a:r>
            <a:r>
              <a:rPr lang="zh-CN" altLang="en-US" sz="2800" dirty="0">
                <a:solidFill>
                  <a:srgbClr val="0432FF"/>
                </a:solidFill>
              </a:rPr>
              <a:t> </a:t>
            </a:r>
            <a:r>
              <a:rPr lang="en-US" altLang="zh-CN" sz="2800" dirty="0"/>
              <a:t>but</a:t>
            </a:r>
            <a:r>
              <a:rPr lang="zh-CN" altLang="en-US" sz="2800" dirty="0">
                <a:solidFill>
                  <a:srgbClr val="0432FF"/>
                </a:solidFill>
              </a:rPr>
              <a:t> </a:t>
            </a:r>
            <a:r>
              <a:rPr lang="en-US" altLang="zh-CN" sz="2800" dirty="0">
                <a:solidFill>
                  <a:srgbClr val="0432FF"/>
                </a:solidFill>
              </a:rPr>
              <a:t>quantum</a:t>
            </a:r>
            <a:endParaRPr lang="en-CN" sz="2800" dirty="0">
              <a:solidFill>
                <a:srgbClr val="0432FF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1574C2-CD53-E4E8-8CAC-5762D7D79141}"/>
              </a:ext>
            </a:extLst>
          </p:cNvPr>
          <p:cNvSpPr txBox="1"/>
          <p:nvPr/>
        </p:nvSpPr>
        <p:spPr>
          <a:xfrm>
            <a:off x="1285984" y="3701845"/>
            <a:ext cx="4869689" cy="1938992"/>
          </a:xfrm>
          <a:prstGeom prst="rect">
            <a:avLst/>
          </a:prstGeom>
          <a:noFill/>
          <a:ln>
            <a:solidFill>
              <a:schemeClr val="accent1">
                <a:shade val="15000"/>
              </a:schemeClr>
            </a:solidFill>
          </a:ln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§"/>
            </a:pPr>
            <a:r>
              <a:rPr lang="en-US" altLang="zh-CN" sz="2400" dirty="0">
                <a:latin typeface="+mn-ea"/>
              </a:rPr>
              <a:t>Uncertainty</a:t>
            </a:r>
            <a:r>
              <a:rPr lang="zh-CN" altLang="en-US" sz="2400" dirty="0">
                <a:latin typeface="+mn-ea"/>
              </a:rPr>
              <a:t> </a:t>
            </a:r>
            <a:r>
              <a:rPr lang="en-US" altLang="zh-CN" sz="2400" dirty="0">
                <a:latin typeface="+mn-ea"/>
              </a:rPr>
              <a:t>principle</a:t>
            </a:r>
          </a:p>
          <a:p>
            <a:pPr marL="342900" indent="-342900">
              <a:buFont typeface="Wingdings" pitchFamily="2" charset="2"/>
              <a:buChar char="§"/>
            </a:pPr>
            <a:endParaRPr lang="en-US" altLang="zh-CN" sz="2400" b="1" i="1" dirty="0">
              <a:latin typeface="Cambria Math" panose="02040503050406030204" pitchFamily="18" charset="0"/>
            </a:endParaRPr>
          </a:p>
          <a:p>
            <a:pPr marL="342900" indent="-342900">
              <a:buFont typeface="Wingdings" pitchFamily="2" charset="2"/>
              <a:buChar char="§"/>
            </a:pPr>
            <a:endParaRPr lang="en-US" altLang="zh-CN" sz="2400" b="1" i="1" dirty="0">
              <a:latin typeface="Cambria Math" panose="02040503050406030204" pitchFamily="18" charset="0"/>
            </a:endParaRPr>
          </a:p>
          <a:p>
            <a:pPr marL="342900" indent="-342900">
              <a:buFont typeface="Wingdings" pitchFamily="2" charset="2"/>
              <a:buChar char="§"/>
            </a:pPr>
            <a:endParaRPr lang="en-US" altLang="zh-CN" sz="2400" b="1" i="1" dirty="0">
              <a:latin typeface="Cambria Math" panose="02040503050406030204" pitchFamily="18" charset="0"/>
            </a:endParaRPr>
          </a:p>
          <a:p>
            <a:pPr marL="342900" indent="-342900">
              <a:buFont typeface="Wingdings" pitchFamily="2" charset="2"/>
              <a:buChar char="§"/>
            </a:pPr>
            <a:endParaRPr lang="en-US" altLang="zh-CN" sz="2400" b="1" i="1" dirty="0">
              <a:latin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5035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 animBg="1"/>
      <p:bldP spid="12" grpId="0" animBg="1"/>
      <p:bldP spid="15" grpId="0"/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08C408-3EEF-5330-819B-57541C6A58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0970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200" dirty="0"/>
              <a:t>Is</a:t>
            </a:r>
            <a:r>
              <a:rPr lang="zh-CN" altLang="en-US" sz="3200" dirty="0"/>
              <a:t> </a:t>
            </a:r>
            <a:r>
              <a:rPr lang="en-US" altLang="zh-CN" sz="3200" dirty="0"/>
              <a:t>CLHP</a:t>
            </a:r>
            <a:r>
              <a:rPr lang="zh-CN" altLang="en-US" sz="3200" dirty="0"/>
              <a:t> </a:t>
            </a:r>
            <a:r>
              <a:rPr lang="en-US" altLang="zh-CN" sz="3200" dirty="0"/>
              <a:t>quantum</a:t>
            </a:r>
            <a:r>
              <a:rPr lang="zh-CN" altLang="en-US" sz="3200" dirty="0"/>
              <a:t> </a:t>
            </a:r>
            <a:r>
              <a:rPr lang="en-US" altLang="zh-CN" sz="3200" dirty="0"/>
              <a:t>(QMA)</a:t>
            </a:r>
            <a:r>
              <a:rPr lang="zh-CN" altLang="en-US" sz="3200" dirty="0"/>
              <a:t> </a:t>
            </a:r>
            <a:r>
              <a:rPr lang="en-US" altLang="zh-CN" sz="3200" dirty="0"/>
              <a:t>or</a:t>
            </a:r>
            <a:r>
              <a:rPr lang="zh-CN" altLang="en-US" sz="3200" dirty="0"/>
              <a:t> </a:t>
            </a:r>
            <a:r>
              <a:rPr lang="en-US" altLang="zh-CN" sz="3200" dirty="0"/>
              <a:t>classical</a:t>
            </a:r>
            <a:r>
              <a:rPr lang="zh-CN" altLang="en-US" sz="3200" dirty="0"/>
              <a:t> </a:t>
            </a:r>
            <a:r>
              <a:rPr lang="en-US" altLang="zh-CN" sz="3200" dirty="0"/>
              <a:t>(NP)?</a:t>
            </a:r>
            <a:br>
              <a:rPr lang="en-US" altLang="zh-CN" sz="3200" dirty="0"/>
            </a:b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Intuitive</a:t>
            </a: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reasons</a:t>
            </a:r>
            <a:endParaRPr lang="en-CN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2E2065-730E-8E0A-24D5-5AC0DE91FD41}"/>
              </a:ext>
            </a:extLst>
          </p:cNvPr>
          <p:cNvSpPr txBox="1"/>
          <p:nvPr/>
        </p:nvSpPr>
        <p:spPr>
          <a:xfrm>
            <a:off x="8191878" y="1440107"/>
            <a:ext cx="317612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§"/>
            </a:pPr>
            <a:r>
              <a:rPr lang="en-US" altLang="zh-CN" sz="2400" dirty="0">
                <a:solidFill>
                  <a:schemeClr val="accent2"/>
                </a:solidFill>
              </a:rPr>
              <a:t>QMA1-Complete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US" altLang="zh-CN" sz="2400" dirty="0">
                <a:solidFill>
                  <a:schemeClr val="accent2"/>
                </a:solidFill>
              </a:rPr>
              <a:t>Quantum.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F38E42B-8913-7351-8B1F-567A41A55ABD}"/>
              </a:ext>
            </a:extLst>
          </p:cNvPr>
          <p:cNvSpPr/>
          <p:nvPr/>
        </p:nvSpPr>
        <p:spPr>
          <a:xfrm>
            <a:off x="993538" y="2277455"/>
            <a:ext cx="2428875" cy="12573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3200" b="1" dirty="0">
                <a:solidFill>
                  <a:schemeClr val="tx1"/>
                </a:solidFill>
              </a:rPr>
              <a:t>SAT</a:t>
            </a:r>
            <a:endParaRPr lang="en-CN" sz="3200" b="1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2A78E01-EE57-DC89-29E5-03E03E7C6AF2}"/>
              </a:ext>
            </a:extLst>
          </p:cNvPr>
          <p:cNvSpPr txBox="1"/>
          <p:nvPr/>
        </p:nvSpPr>
        <p:spPr>
          <a:xfrm>
            <a:off x="1285984" y="1426533"/>
            <a:ext cx="306228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§"/>
            </a:pPr>
            <a:r>
              <a:rPr lang="en-US" altLang="zh-CN" sz="2400" dirty="0">
                <a:solidFill>
                  <a:schemeClr val="accent2"/>
                </a:solidFill>
              </a:rPr>
              <a:t>NP-Complete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US" altLang="zh-CN" sz="2400" dirty="0">
                <a:solidFill>
                  <a:schemeClr val="accent2"/>
                </a:solidFill>
              </a:rPr>
              <a:t>Classical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20E19F4-FBCA-AAC9-CD58-3C12E9241A01}"/>
              </a:ext>
            </a:extLst>
          </p:cNvPr>
          <p:cNvSpPr/>
          <p:nvPr/>
        </p:nvSpPr>
        <p:spPr>
          <a:xfrm>
            <a:off x="4733134" y="2311524"/>
            <a:ext cx="2184651" cy="118916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3200" b="1" dirty="0">
                <a:solidFill>
                  <a:schemeClr val="tx1"/>
                </a:solidFill>
              </a:rPr>
              <a:t>CLHP</a:t>
            </a:r>
            <a:endParaRPr lang="en-CN" sz="3200" b="1" dirty="0">
              <a:solidFill>
                <a:schemeClr val="tx1"/>
              </a:solidFill>
            </a:endParaRP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764859D7-BDA6-8007-9B89-9E1A72D43754}"/>
              </a:ext>
            </a:extLst>
          </p:cNvPr>
          <p:cNvSpPr/>
          <p:nvPr/>
        </p:nvSpPr>
        <p:spPr>
          <a:xfrm>
            <a:off x="7041951" y="2633479"/>
            <a:ext cx="1169871" cy="485775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72C0AFC9-898B-E087-9F9C-D5EC0D36E089}"/>
              </a:ext>
            </a:extLst>
          </p:cNvPr>
          <p:cNvSpPr/>
          <p:nvPr/>
        </p:nvSpPr>
        <p:spPr>
          <a:xfrm rot="10800000">
            <a:off x="3464695" y="2667472"/>
            <a:ext cx="1169871" cy="485775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023BEAB-2AC6-504B-21C8-503E931303EC}"/>
              </a:ext>
            </a:extLst>
          </p:cNvPr>
          <p:cNvSpPr txBox="1"/>
          <p:nvPr/>
        </p:nvSpPr>
        <p:spPr>
          <a:xfrm>
            <a:off x="4058555" y="1716428"/>
            <a:ext cx="414658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dirty="0">
                <a:solidFill>
                  <a:srgbClr val="0432FF"/>
                </a:solidFill>
              </a:rPr>
              <a:t>“Simple”</a:t>
            </a:r>
            <a:r>
              <a:rPr lang="zh-CN" altLang="en-US" sz="2800" dirty="0">
                <a:solidFill>
                  <a:srgbClr val="0432FF"/>
                </a:solidFill>
              </a:rPr>
              <a:t> </a:t>
            </a:r>
            <a:r>
              <a:rPr lang="en-US" altLang="zh-CN" sz="2800" dirty="0"/>
              <a:t>but</a:t>
            </a:r>
            <a:r>
              <a:rPr lang="zh-CN" altLang="en-US" sz="2800" dirty="0">
                <a:solidFill>
                  <a:srgbClr val="0432FF"/>
                </a:solidFill>
              </a:rPr>
              <a:t> </a:t>
            </a:r>
            <a:r>
              <a:rPr lang="en-US" altLang="zh-CN" sz="2800" dirty="0">
                <a:solidFill>
                  <a:srgbClr val="0432FF"/>
                </a:solidFill>
              </a:rPr>
              <a:t>quantum</a:t>
            </a:r>
            <a:endParaRPr lang="en-CN" sz="2800" dirty="0">
              <a:solidFill>
                <a:srgbClr val="0432FF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F8730F8-F9B2-CBF1-6224-0DB33B78B310}"/>
              </a:ext>
            </a:extLst>
          </p:cNvPr>
          <p:cNvSpPr/>
          <p:nvPr/>
        </p:nvSpPr>
        <p:spPr>
          <a:xfrm>
            <a:off x="8275018" y="2281785"/>
            <a:ext cx="2184651" cy="118916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3200" b="1" dirty="0">
                <a:solidFill>
                  <a:schemeClr val="tx1"/>
                </a:solidFill>
              </a:rPr>
              <a:t>LHP</a:t>
            </a:r>
            <a:endParaRPr lang="en-CN" sz="3200" b="1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257419F-9E7B-ED60-9A7C-6555F72D68F2}"/>
                  </a:ext>
                </a:extLst>
              </p:cNvPr>
              <p:cNvSpPr txBox="1"/>
              <p:nvPr/>
            </p:nvSpPr>
            <p:spPr>
              <a:xfrm>
                <a:off x="6714859" y="3701845"/>
                <a:ext cx="4638941" cy="2308324"/>
              </a:xfrm>
              <a:prstGeom prst="rect">
                <a:avLst/>
              </a:prstGeom>
              <a:noFill/>
              <a:ln>
                <a:solidFill>
                  <a:schemeClr val="accent1">
                    <a:shade val="15000"/>
                  </a:schemeClr>
                </a:solidFill>
              </a:ln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Wingdings" pitchFamily="2" charset="2"/>
                  <a:buChar char="§"/>
                </a:pPr>
                <a:r>
                  <a:rPr lang="en-US" altLang="zh-CN" sz="2400" b="1" dirty="0">
                    <a:solidFill>
                      <a:schemeClr val="tx1"/>
                    </a:solidFill>
                    <a:latin typeface="+mn-ea"/>
                  </a:rPr>
                  <a:t>CLH</a:t>
                </a:r>
                <a:r>
                  <a:rPr lang="zh-CN" altLang="en-US" sz="2400" dirty="0">
                    <a:solidFill>
                      <a:schemeClr val="tx1"/>
                    </a:solidFill>
                    <a:latin typeface="+mn-ea"/>
                  </a:rPr>
                  <a:t> </a:t>
                </a:r>
                <a:r>
                  <a:rPr lang="en-US" altLang="zh-CN" sz="2400" dirty="0">
                    <a:solidFill>
                      <a:schemeClr val="tx1"/>
                    </a:solidFill>
                    <a:latin typeface="+mn-ea"/>
                  </a:rPr>
                  <a:t>can</a:t>
                </a:r>
                <a:r>
                  <a:rPr lang="zh-CN" altLang="en-US" sz="2400" dirty="0">
                    <a:solidFill>
                      <a:schemeClr val="tx1"/>
                    </a:solidFill>
                    <a:latin typeface="+mn-ea"/>
                  </a:rPr>
                  <a:t> </a:t>
                </a:r>
                <a:r>
                  <a:rPr lang="en-US" altLang="zh-CN" sz="2400" dirty="0">
                    <a:solidFill>
                      <a:schemeClr val="tx1"/>
                    </a:solidFill>
                    <a:latin typeface="+mn-ea"/>
                  </a:rPr>
                  <a:t>be</a:t>
                </a:r>
                <a:r>
                  <a:rPr lang="zh-CN" altLang="en-US" sz="2400" dirty="0">
                    <a:solidFill>
                      <a:schemeClr val="tx1"/>
                    </a:solidFill>
                    <a:latin typeface="+mn-ea"/>
                  </a:rPr>
                  <a:t> </a:t>
                </a:r>
                <a:r>
                  <a:rPr lang="en-US" altLang="zh-CN" sz="2400" dirty="0">
                    <a:solidFill>
                      <a:schemeClr val="tx1"/>
                    </a:solidFill>
                    <a:latin typeface="+mn-ea"/>
                  </a:rPr>
                  <a:t>very</a:t>
                </a:r>
                <a:r>
                  <a:rPr lang="zh-CN" altLang="en-US" sz="2400" dirty="0">
                    <a:solidFill>
                      <a:schemeClr val="tx1"/>
                    </a:solidFill>
                    <a:latin typeface="+mn-ea"/>
                  </a:rPr>
                  <a:t> </a:t>
                </a:r>
                <a:r>
                  <a:rPr lang="en-US" altLang="zh-CN" sz="2400" dirty="0">
                    <a:solidFill>
                      <a:srgbClr val="FF0000"/>
                    </a:solidFill>
                    <a:latin typeface="+mn-ea"/>
                  </a:rPr>
                  <a:t>quantum</a:t>
                </a:r>
                <a:r>
                  <a:rPr lang="en-US" altLang="zh-CN" sz="2400" dirty="0">
                    <a:solidFill>
                      <a:schemeClr val="tx1"/>
                    </a:solidFill>
                    <a:latin typeface="+mn-ea"/>
                  </a:rPr>
                  <a:t>!</a:t>
                </a:r>
              </a:p>
              <a:p>
                <a:pPr marL="342900" indent="-342900">
                  <a:buFont typeface="Wingdings" pitchFamily="2" charset="2"/>
                  <a:buChar char="§"/>
                </a:pPr>
                <a:endParaRPr lang="en-US" altLang="zh-CN" sz="2400" b="1" dirty="0">
                  <a:solidFill>
                    <a:schemeClr val="tx1"/>
                  </a:solidFill>
                  <a:latin typeface="+mn-ea"/>
                </a:endParaRPr>
              </a:p>
              <a:p>
                <a:pPr marL="342900" indent="-342900">
                  <a:buFont typeface="Wingdings" pitchFamily="2" charset="2"/>
                  <a:buChar char="§"/>
                </a:pPr>
                <a:r>
                  <a:rPr lang="en-US" altLang="zh-CN" sz="2400" b="1" dirty="0" err="1">
                    <a:solidFill>
                      <a:schemeClr val="tx1"/>
                    </a:solidFill>
                    <a:latin typeface="+mn-ea"/>
                  </a:rPr>
                  <a:t>Toric</a:t>
                </a:r>
                <a:r>
                  <a:rPr lang="zh-CN" altLang="en-US" sz="2400" b="1" dirty="0">
                    <a:solidFill>
                      <a:schemeClr val="tx1"/>
                    </a:solidFill>
                    <a:latin typeface="+mn-ea"/>
                  </a:rPr>
                  <a:t> </a:t>
                </a:r>
                <a:r>
                  <a:rPr lang="en-US" altLang="zh-CN" sz="2400" b="1" dirty="0">
                    <a:solidFill>
                      <a:schemeClr val="tx1"/>
                    </a:solidFill>
                    <a:latin typeface="+mn-ea"/>
                  </a:rPr>
                  <a:t>code:</a:t>
                </a:r>
                <a:r>
                  <a:rPr lang="zh-CN" altLang="en-US" sz="2400" b="1" dirty="0">
                    <a:solidFill>
                      <a:schemeClr val="tx1"/>
                    </a:solidFill>
                    <a:latin typeface="+mn-ea"/>
                  </a:rPr>
                  <a:t> </a:t>
                </a:r>
                <a:endParaRPr lang="en-US" altLang="zh-CN" sz="2400" b="1" dirty="0">
                  <a:solidFill>
                    <a:schemeClr val="tx1"/>
                  </a:solidFill>
                  <a:latin typeface="+mn-ea"/>
                </a:endParaRPr>
              </a:p>
              <a:p>
                <a:pPr marL="800100" lvl="1" indent="-342900">
                  <a:buFont typeface="Wingdings" pitchFamily="2" charset="2"/>
                  <a:buChar char="§"/>
                </a:pPr>
                <a:r>
                  <a:rPr lang="en-US" altLang="zh-CN" sz="2400" dirty="0">
                    <a:solidFill>
                      <a:srgbClr val="FF0000"/>
                    </a:solidFill>
                    <a:latin typeface="+mn-ea"/>
                  </a:rPr>
                  <a:t>highly</a:t>
                </a:r>
                <a:r>
                  <a:rPr lang="zh-CN" altLang="en-US" sz="2400" dirty="0">
                    <a:solidFill>
                      <a:srgbClr val="FF0000"/>
                    </a:solidFill>
                    <a:latin typeface="+mn-ea"/>
                  </a:rPr>
                  <a:t> </a:t>
                </a:r>
                <a:r>
                  <a:rPr lang="en-US" altLang="zh-CN" sz="2400" dirty="0">
                    <a:solidFill>
                      <a:srgbClr val="FF0000"/>
                    </a:solidFill>
                    <a:latin typeface="+mn-ea"/>
                  </a:rPr>
                  <a:t>entangled</a:t>
                </a:r>
                <a:r>
                  <a:rPr lang="zh-CN" altLang="en-US" sz="2400" dirty="0">
                    <a:solidFill>
                      <a:srgbClr val="FF0000"/>
                    </a:solidFill>
                    <a:latin typeface="+mn-ea"/>
                  </a:rPr>
                  <a:t> </a:t>
                </a:r>
                <a:endParaRPr lang="en-US" altLang="zh-CN" sz="2400" dirty="0">
                  <a:solidFill>
                    <a:srgbClr val="FF0000"/>
                  </a:solidFill>
                  <a:latin typeface="+mn-ea"/>
                </a:endParaRPr>
              </a:p>
              <a:p>
                <a:pPr marL="800100" lvl="1" indent="-342900">
                  <a:buFont typeface="Wingdings" pitchFamily="2" charset="2"/>
                  <a:buChar char="§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zh-CN" alt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2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zh-CN" altLang="en-US" sz="2400" dirty="0">
                    <a:solidFill>
                      <a:schemeClr val="tx1"/>
                    </a:solidFill>
                    <a:latin typeface="+mn-ea"/>
                  </a:rPr>
                  <a:t> </a:t>
                </a:r>
                <a:r>
                  <a:rPr lang="en-US" altLang="zh-CN" sz="2400" dirty="0">
                    <a:solidFill>
                      <a:schemeClr val="tx1"/>
                    </a:solidFill>
                    <a:latin typeface="+mn-ea"/>
                  </a:rPr>
                  <a:t>depth</a:t>
                </a:r>
                <a:r>
                  <a:rPr lang="zh-CN" altLang="en-US" sz="2400" dirty="0">
                    <a:solidFill>
                      <a:schemeClr val="tx1"/>
                    </a:solidFill>
                    <a:latin typeface="+mn-ea"/>
                  </a:rPr>
                  <a:t> </a:t>
                </a:r>
                <a:r>
                  <a:rPr lang="en-US" altLang="zh-CN" sz="2400" dirty="0">
                    <a:solidFill>
                      <a:schemeClr val="tx1"/>
                    </a:solidFill>
                    <a:latin typeface="+mn-ea"/>
                  </a:rPr>
                  <a:t>quantum</a:t>
                </a:r>
                <a:r>
                  <a:rPr lang="zh-CN" altLang="en-US" sz="2400" dirty="0">
                    <a:solidFill>
                      <a:schemeClr val="tx1"/>
                    </a:solidFill>
                    <a:latin typeface="+mn-ea"/>
                  </a:rPr>
                  <a:t> </a:t>
                </a:r>
                <a:r>
                  <a:rPr lang="en-US" altLang="zh-CN" sz="2400" dirty="0">
                    <a:solidFill>
                      <a:schemeClr val="tx1"/>
                    </a:solidFill>
                    <a:latin typeface="+mn-ea"/>
                  </a:rPr>
                  <a:t>circuit</a:t>
                </a:r>
                <a:r>
                  <a:rPr lang="zh-CN" altLang="en-US" sz="2400" dirty="0">
                    <a:solidFill>
                      <a:schemeClr val="tx1"/>
                    </a:solidFill>
                    <a:latin typeface="+mn-ea"/>
                  </a:rPr>
                  <a:t> </a:t>
                </a:r>
                <a:r>
                  <a:rPr lang="en-US" altLang="zh-CN" sz="2400" dirty="0">
                    <a:solidFill>
                      <a:schemeClr val="tx1"/>
                    </a:solidFill>
                    <a:latin typeface="+mn-ea"/>
                  </a:rPr>
                  <a:t>for</a:t>
                </a:r>
                <a:r>
                  <a:rPr lang="zh-CN" altLang="en-US" sz="2400" dirty="0">
                    <a:solidFill>
                      <a:schemeClr val="tx1"/>
                    </a:solidFill>
                    <a:latin typeface="+mn-ea"/>
                  </a:rPr>
                  <a:t> </a:t>
                </a:r>
                <a:r>
                  <a:rPr lang="en-US" altLang="zh-CN" sz="2400" dirty="0">
                    <a:solidFill>
                      <a:schemeClr val="tx1"/>
                    </a:solidFill>
                    <a:latin typeface="+mn-ea"/>
                  </a:rPr>
                  <a:t>the</a:t>
                </a:r>
                <a:r>
                  <a:rPr lang="zh-CN" altLang="en-US" sz="2400" dirty="0">
                    <a:solidFill>
                      <a:schemeClr val="tx1"/>
                    </a:solidFill>
                    <a:latin typeface="+mn-ea"/>
                  </a:rPr>
                  <a:t> </a:t>
                </a:r>
                <a:r>
                  <a:rPr lang="en-US" altLang="zh-CN" sz="2400" dirty="0">
                    <a:solidFill>
                      <a:schemeClr val="tx1"/>
                    </a:solidFill>
                    <a:latin typeface="+mn-ea"/>
                  </a:rPr>
                  <a:t>ground</a:t>
                </a:r>
                <a:r>
                  <a:rPr lang="zh-CN" altLang="en-US" sz="2400" dirty="0">
                    <a:solidFill>
                      <a:schemeClr val="tx1"/>
                    </a:solidFill>
                    <a:latin typeface="+mn-ea"/>
                  </a:rPr>
                  <a:t> </a:t>
                </a:r>
                <a:r>
                  <a:rPr lang="en-US" altLang="zh-CN" sz="2400" dirty="0">
                    <a:solidFill>
                      <a:schemeClr val="tx1"/>
                    </a:solidFill>
                    <a:latin typeface="+mn-ea"/>
                  </a:rPr>
                  <a:t>state</a:t>
                </a:r>
                <a:r>
                  <a:rPr lang="en-US" altLang="zh-CN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</a:rPr>
                  <a:t>.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257419F-9E7B-ED60-9A7C-6555F72D68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4859" y="3701845"/>
                <a:ext cx="4638941" cy="2308324"/>
              </a:xfrm>
              <a:prstGeom prst="rect">
                <a:avLst/>
              </a:prstGeom>
              <a:blipFill>
                <a:blip r:embed="rId3"/>
                <a:stretch>
                  <a:fillRect l="-1635" t="-1630" b="-4348"/>
                </a:stretch>
              </a:blipFill>
              <a:ln>
                <a:solidFill>
                  <a:schemeClr val="accent1">
                    <a:shade val="15000"/>
                  </a:schemeClr>
                </a:solidFill>
              </a:ln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5029DEC-E29F-6CFA-3DF2-EFFF854AFED2}"/>
                  </a:ext>
                </a:extLst>
              </p:cNvPr>
              <p:cNvSpPr txBox="1"/>
              <p:nvPr/>
            </p:nvSpPr>
            <p:spPr>
              <a:xfrm>
                <a:off x="1285984" y="3701845"/>
                <a:ext cx="4869689" cy="2096664"/>
              </a:xfrm>
              <a:prstGeom prst="rect">
                <a:avLst/>
              </a:prstGeom>
              <a:noFill/>
              <a:ln>
                <a:solidFill>
                  <a:schemeClr val="accent1">
                    <a:shade val="15000"/>
                  </a:schemeClr>
                </a:solidFill>
              </a:ln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Wingdings" pitchFamily="2" charset="2"/>
                  <a:buChar char="§"/>
                </a:pPr>
                <a:r>
                  <a:rPr lang="en-US" altLang="zh-CN" sz="2400" dirty="0">
                    <a:latin typeface="+mn-ea"/>
                  </a:rPr>
                  <a:t>Uncertainty</a:t>
                </a:r>
                <a:r>
                  <a:rPr lang="zh-CN" altLang="en-US" sz="2400" dirty="0">
                    <a:latin typeface="+mn-ea"/>
                  </a:rPr>
                  <a:t> </a:t>
                </a:r>
                <a:r>
                  <a:rPr lang="en-US" altLang="zh-CN" sz="2400" dirty="0">
                    <a:latin typeface="+mn-ea"/>
                  </a:rPr>
                  <a:t>principle</a:t>
                </a:r>
              </a:p>
              <a:p>
                <a:pPr marL="342900" indent="-342900">
                  <a:buFont typeface="Wingdings" pitchFamily="2" charset="2"/>
                  <a:buChar char="§"/>
                </a:pPr>
                <a:endParaRPr lang="en-US" altLang="zh-CN" sz="2400" b="1" i="1" dirty="0">
                  <a:latin typeface="Cambria Math" panose="02040503050406030204" pitchFamily="18" charset="0"/>
                </a:endParaRPr>
              </a:p>
              <a:p>
                <a:pPr marL="342900" indent="-342900">
                  <a:buFont typeface="Wingdings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zh-CN" sz="24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4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1" i="1">
                                    <a:latin typeface="Cambria Math" panose="02040503050406030204" pitchFamily="18" charset="0"/>
                                  </a:rPr>
                                  <m:t>𝒉</m:t>
                                </m:r>
                              </m:e>
                              <m:sub>
                                <m:r>
                                  <a:rPr lang="en-US" altLang="zh-CN" sz="2400" b="1" i="1">
                                    <a:latin typeface="Cambria Math" panose="02040503050406030204" pitchFamily="18" charset="0"/>
                                  </a:rPr>
                                  <m:t>𝒋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  <m:r>
                      <a:rPr lang="zh-CN" altLang="en-US" sz="2400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2400" dirty="0">
                    <a:solidFill>
                      <a:srgbClr val="0432FF"/>
                    </a:solidFill>
                    <a:latin typeface="+mn-ea"/>
                  </a:rPr>
                  <a:t>diagonalize</a:t>
                </a:r>
                <a:r>
                  <a:rPr lang="zh-CN" altLang="en-US" sz="2400" dirty="0">
                    <a:solidFill>
                      <a:srgbClr val="0432FF"/>
                    </a:solidFill>
                    <a:latin typeface="+mn-ea"/>
                  </a:rPr>
                  <a:t> </a:t>
                </a:r>
                <a:r>
                  <a:rPr lang="en-US" altLang="zh-CN" sz="2400" dirty="0">
                    <a:solidFill>
                      <a:srgbClr val="0432FF"/>
                    </a:solidFill>
                    <a:latin typeface="+mn-ea"/>
                  </a:rPr>
                  <a:t>simultaneously</a:t>
                </a:r>
                <a:endParaRPr lang="en-US" altLang="zh-CN" sz="2400" dirty="0">
                  <a:latin typeface="+mn-ea"/>
                </a:endParaRPr>
              </a:p>
              <a:p>
                <a:pPr marL="342900" indent="-342900">
                  <a:buFont typeface="Wingdings" pitchFamily="2" charset="2"/>
                  <a:buChar char="§"/>
                </a:pPr>
                <a:r>
                  <a:rPr lang="en-US" altLang="zh-CN" sz="2400" dirty="0">
                    <a:latin typeface="+mn-ea"/>
                  </a:rPr>
                  <a:t>But</a:t>
                </a:r>
                <a:r>
                  <a:rPr lang="zh-CN" altLang="en-US" sz="2400" dirty="0">
                    <a:latin typeface="+mn-ea"/>
                  </a:rPr>
                  <a:t> </a:t>
                </a:r>
                <a:r>
                  <a:rPr lang="en-US" altLang="zh-CN" sz="2400" dirty="0">
                    <a:latin typeface="+mn-ea"/>
                  </a:rPr>
                  <a:t>diagonalizing</a:t>
                </a:r>
                <a:r>
                  <a:rPr lang="zh-CN" altLang="en-US" sz="2400" dirty="0">
                    <a:latin typeface="+mn-ea"/>
                  </a:rPr>
                  <a:t> </a:t>
                </a:r>
                <a:r>
                  <a:rPr lang="en-US" altLang="zh-CN" sz="2400" dirty="0">
                    <a:latin typeface="+mn-ea"/>
                  </a:rPr>
                  <a:t>unitary</a:t>
                </a:r>
                <a:r>
                  <a:rPr lang="zh-CN" altLang="en-US" sz="2400" dirty="0">
                    <a:latin typeface="+mn-ea"/>
                  </a:rPr>
                  <a:t> </a:t>
                </a:r>
                <a:r>
                  <a:rPr lang="en-US" altLang="zh-CN" sz="2400" dirty="0">
                    <a:latin typeface="+mn-ea"/>
                  </a:rPr>
                  <a:t>may</a:t>
                </a:r>
                <a:r>
                  <a:rPr lang="zh-CN" altLang="en-US" sz="2400" dirty="0">
                    <a:latin typeface="+mn-ea"/>
                  </a:rPr>
                  <a:t> </a:t>
                </a:r>
                <a:r>
                  <a:rPr lang="en-US" altLang="zh-CN" sz="2400" dirty="0">
                    <a:latin typeface="+mn-ea"/>
                  </a:rPr>
                  <a:t>be</a:t>
                </a:r>
                <a:r>
                  <a:rPr lang="zh-CN" altLang="en-US" sz="2400" dirty="0">
                    <a:latin typeface="+mn-ea"/>
                  </a:rPr>
                  <a:t> </a:t>
                </a:r>
                <a:r>
                  <a:rPr lang="en-US" altLang="zh-CN" sz="2400" dirty="0">
                    <a:solidFill>
                      <a:srgbClr val="0432FF"/>
                    </a:solidFill>
                    <a:latin typeface="+mn-ea"/>
                  </a:rPr>
                  <a:t>complex.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5029DEC-E29F-6CFA-3DF2-EFFF854AFE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5984" y="3701845"/>
                <a:ext cx="4869689" cy="2096664"/>
              </a:xfrm>
              <a:prstGeom prst="rect">
                <a:avLst/>
              </a:prstGeom>
              <a:blipFill>
                <a:blip r:embed="rId4"/>
                <a:stretch>
                  <a:fillRect l="-1554" t="-1796" r="-1036" b="-5389"/>
                </a:stretch>
              </a:blipFill>
              <a:ln>
                <a:solidFill>
                  <a:schemeClr val="accent1">
                    <a:shade val="15000"/>
                  </a:schemeClr>
                </a:solidFill>
              </a:ln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19260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 animBg="1"/>
      <p:bldP spid="16" grpId="0" animBg="1"/>
      <p:bldP spid="1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C89BDB-E446-AFD0-3DFB-912669C61C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Main</a:t>
            </a:r>
            <a:r>
              <a:rPr lang="zh-CN" altLang="en-US" dirty="0"/>
              <a:t> </a:t>
            </a:r>
            <a:r>
              <a:rPr lang="en-US" altLang="zh-CN" dirty="0"/>
              <a:t>problem</a:t>
            </a:r>
            <a:endParaRPr lang="en-CN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9B0CFFD-23E4-31C3-0E74-CD69D964C5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4880" y="2533351"/>
            <a:ext cx="1030224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zh-CN" dirty="0">
              <a:solidFill>
                <a:srgbClr val="C00000"/>
              </a:solidFill>
            </a:endParaRPr>
          </a:p>
          <a:p>
            <a:pPr marL="514350" indent="-514350">
              <a:buFont typeface="+mj-lt"/>
              <a:buAutoNum type="arabicParenR"/>
            </a:pPr>
            <a:r>
              <a:rPr lang="en-US" altLang="zh-CN" dirty="0">
                <a:solidFill>
                  <a:srgbClr val="C00000"/>
                </a:solidFill>
              </a:rPr>
              <a:t>Complexity</a:t>
            </a:r>
            <a:r>
              <a:rPr lang="zh-CN" altLang="en-US" dirty="0">
                <a:solidFill>
                  <a:srgbClr val="C00000"/>
                </a:solidFill>
              </a:rPr>
              <a:t> </a:t>
            </a:r>
            <a:r>
              <a:rPr lang="en-US" altLang="zh-CN" dirty="0">
                <a:solidFill>
                  <a:srgbClr val="C00000"/>
                </a:solidFill>
              </a:rPr>
              <a:t>of</a:t>
            </a:r>
            <a:r>
              <a:rPr lang="zh-CN" altLang="en-US" dirty="0">
                <a:solidFill>
                  <a:srgbClr val="C00000"/>
                </a:solidFill>
              </a:rPr>
              <a:t> </a:t>
            </a:r>
            <a:r>
              <a:rPr lang="en-US" altLang="zh-CN" dirty="0">
                <a:solidFill>
                  <a:srgbClr val="C00000"/>
                </a:solidFill>
              </a:rPr>
              <a:t>CLHP:</a:t>
            </a:r>
          </a:p>
          <a:p>
            <a:pPr lvl="1">
              <a:buFont typeface="Wingdings" pitchFamily="2" charset="2"/>
              <a:buChar char="§"/>
            </a:pPr>
            <a:r>
              <a:rPr lang="zh-CN" altLang="en-US" sz="2800" b="1" dirty="0"/>
              <a:t> </a:t>
            </a:r>
            <a:r>
              <a:rPr lang="en-US" altLang="zh-CN" sz="2800" b="1" dirty="0"/>
              <a:t>NP</a:t>
            </a:r>
            <a:r>
              <a:rPr lang="en-US" altLang="zh-CN" sz="2800" dirty="0"/>
              <a:t>?</a:t>
            </a:r>
            <a:r>
              <a:rPr lang="zh-CN" altLang="en-US" sz="2800" dirty="0"/>
              <a:t> </a:t>
            </a:r>
            <a:r>
              <a:rPr lang="en-US" altLang="zh-CN" sz="2800" dirty="0"/>
              <a:t>QMA1?</a:t>
            </a:r>
            <a:r>
              <a:rPr lang="zh-CN" altLang="en-US" sz="2800" dirty="0"/>
              <a:t> </a:t>
            </a:r>
            <a:r>
              <a:rPr lang="en-US" altLang="zh-CN" sz="2800" dirty="0"/>
              <a:t>QCMA?</a:t>
            </a:r>
          </a:p>
          <a:p>
            <a:pPr marL="514350" indent="-514350">
              <a:buFont typeface="+mj-lt"/>
              <a:buAutoNum type="arabicParenR"/>
            </a:pPr>
            <a:r>
              <a:rPr lang="en-US" altLang="zh-CN" dirty="0">
                <a:solidFill>
                  <a:srgbClr val="C00000"/>
                </a:solidFill>
              </a:rPr>
              <a:t>Ground</a:t>
            </a:r>
            <a:r>
              <a:rPr lang="zh-CN" altLang="en-US" dirty="0">
                <a:solidFill>
                  <a:srgbClr val="C00000"/>
                </a:solidFill>
              </a:rPr>
              <a:t> </a:t>
            </a:r>
            <a:r>
              <a:rPr lang="en-US" altLang="zh-CN" dirty="0">
                <a:solidFill>
                  <a:srgbClr val="C00000"/>
                </a:solidFill>
              </a:rPr>
              <a:t>state</a:t>
            </a:r>
            <a:r>
              <a:rPr lang="zh-CN" altLang="en-US" dirty="0">
                <a:solidFill>
                  <a:srgbClr val="C00000"/>
                </a:solidFill>
              </a:rPr>
              <a:t> </a:t>
            </a:r>
            <a:r>
              <a:rPr lang="en-US" altLang="zh-CN" dirty="0">
                <a:solidFill>
                  <a:srgbClr val="C00000"/>
                </a:solidFill>
              </a:rPr>
              <a:t>of</a:t>
            </a:r>
            <a:r>
              <a:rPr lang="zh-CN" altLang="en-US" dirty="0">
                <a:solidFill>
                  <a:srgbClr val="C00000"/>
                </a:solidFill>
              </a:rPr>
              <a:t> </a:t>
            </a:r>
            <a:r>
              <a:rPr lang="en-US" altLang="zh-CN" dirty="0">
                <a:solidFill>
                  <a:srgbClr val="C00000"/>
                </a:solidFill>
              </a:rPr>
              <a:t>CLH:</a:t>
            </a:r>
            <a:r>
              <a:rPr lang="zh-CN" altLang="en-US" dirty="0">
                <a:solidFill>
                  <a:srgbClr val="C00000"/>
                </a:solidFill>
              </a:rPr>
              <a:t> </a:t>
            </a:r>
            <a:endParaRPr lang="en-US" altLang="zh-CN" dirty="0">
              <a:solidFill>
                <a:srgbClr val="C00000"/>
              </a:solidFill>
            </a:endParaRPr>
          </a:p>
          <a:p>
            <a:pPr lvl="1">
              <a:buFont typeface="Wingdings" pitchFamily="2" charset="2"/>
              <a:buChar char="§"/>
            </a:pPr>
            <a:r>
              <a:rPr lang="zh-CN" altLang="en-US" sz="2800" b="1" dirty="0">
                <a:latin typeface="Aptos" panose="020B0004020202020204" pitchFamily="34" charset="0"/>
              </a:rPr>
              <a:t> </a:t>
            </a:r>
            <a:r>
              <a:rPr lang="en-US" altLang="zh-CN" sz="2800" b="1" dirty="0">
                <a:latin typeface="Aptos" panose="020B0004020202020204" pitchFamily="34" charset="0"/>
              </a:rPr>
              <a:t>Easy</a:t>
            </a:r>
            <a:r>
              <a:rPr lang="zh-CN" altLang="en-US" sz="2800" dirty="0">
                <a:latin typeface="Aptos" panose="020B0004020202020204" pitchFamily="34" charset="0"/>
              </a:rPr>
              <a:t> </a:t>
            </a:r>
            <a:r>
              <a:rPr lang="en-US" altLang="zh-CN" sz="2800" dirty="0">
                <a:latin typeface="Aptos" panose="020B0004020202020204" pitchFamily="34" charset="0"/>
              </a:rPr>
              <a:t>or</a:t>
            </a:r>
            <a:r>
              <a:rPr lang="zh-CN" altLang="en-US" sz="2800" dirty="0">
                <a:latin typeface="Aptos" panose="020B0004020202020204" pitchFamily="34" charset="0"/>
              </a:rPr>
              <a:t> </a:t>
            </a:r>
            <a:r>
              <a:rPr lang="en-US" altLang="zh-CN" sz="2800" dirty="0">
                <a:latin typeface="Aptos" panose="020B0004020202020204" pitchFamily="34" charset="0"/>
              </a:rPr>
              <a:t>hard</a:t>
            </a:r>
            <a:r>
              <a:rPr lang="zh-CN" altLang="en-US" sz="2800" dirty="0">
                <a:latin typeface="Aptos" panose="020B0004020202020204" pitchFamily="34" charset="0"/>
              </a:rPr>
              <a:t> </a:t>
            </a:r>
            <a:r>
              <a:rPr lang="en-US" altLang="zh-CN" sz="2800" dirty="0">
                <a:latin typeface="Aptos" panose="020B0004020202020204" pitchFamily="34" charset="0"/>
              </a:rPr>
              <a:t>to</a:t>
            </a:r>
            <a:r>
              <a:rPr lang="zh-CN" altLang="en-US" sz="2800" dirty="0">
                <a:latin typeface="Aptos" panose="020B0004020202020204" pitchFamily="34" charset="0"/>
              </a:rPr>
              <a:t> </a:t>
            </a:r>
            <a:r>
              <a:rPr lang="en-US" altLang="zh-CN" sz="2800" dirty="0">
                <a:latin typeface="Aptos" panose="020B0004020202020204" pitchFamily="34" charset="0"/>
              </a:rPr>
              <a:t>prepare?</a:t>
            </a:r>
          </a:p>
          <a:p>
            <a:pPr lvl="1">
              <a:buFont typeface="Wingdings" pitchFamily="2" charset="2"/>
              <a:buChar char="§"/>
            </a:pPr>
            <a:r>
              <a:rPr lang="zh-CN" altLang="en-US" sz="2800" dirty="0">
                <a:latin typeface="Aptos" panose="020B0004020202020204" pitchFamily="34" charset="0"/>
              </a:rPr>
              <a:t> </a:t>
            </a:r>
            <a:r>
              <a:rPr lang="en-US" altLang="zh-CN" sz="2800" b="1" dirty="0">
                <a:latin typeface="Aptos" panose="020B0004020202020204" pitchFamily="34" charset="0"/>
              </a:rPr>
              <a:t>Easy</a:t>
            </a:r>
            <a:r>
              <a:rPr lang="en-US" altLang="zh-CN" sz="2800" dirty="0">
                <a:latin typeface="Aptos" panose="020B0004020202020204" pitchFamily="34" charset="0"/>
              </a:rPr>
              <a:t>:</a:t>
            </a:r>
            <a:r>
              <a:rPr lang="zh-CN" altLang="en-US" sz="2800" dirty="0">
                <a:latin typeface="Aptos" panose="020B0004020202020204" pitchFamily="34" charset="0"/>
              </a:rPr>
              <a:t> </a:t>
            </a:r>
            <a:r>
              <a:rPr lang="en-US" altLang="zh-CN" sz="2800" dirty="0">
                <a:latin typeface="Aptos" panose="020B0004020202020204" pitchFamily="34" charset="0"/>
              </a:rPr>
              <a:t> </a:t>
            </a:r>
            <a:r>
              <a:rPr lang="en-US" altLang="zh-CN" sz="2800" dirty="0">
                <a:solidFill>
                  <a:srgbClr val="0432FF"/>
                </a:solidFill>
                <a:latin typeface="Aptos" panose="020B0004020202020204" pitchFamily="34" charset="0"/>
              </a:rPr>
              <a:t>Trivial</a:t>
            </a:r>
            <a:r>
              <a:rPr lang="zh-CN" altLang="en-US" sz="2800" dirty="0">
                <a:solidFill>
                  <a:srgbClr val="0432FF"/>
                </a:solidFill>
                <a:latin typeface="Aptos" panose="020B0004020202020204" pitchFamily="34" charset="0"/>
              </a:rPr>
              <a:t> </a:t>
            </a:r>
            <a:r>
              <a:rPr lang="en-US" altLang="zh-CN" sz="2800" dirty="0">
                <a:solidFill>
                  <a:srgbClr val="0432FF"/>
                </a:solidFill>
                <a:latin typeface="Aptos" panose="020B0004020202020204" pitchFamily="34" charset="0"/>
              </a:rPr>
              <a:t>ground</a:t>
            </a:r>
            <a:r>
              <a:rPr lang="zh-CN" altLang="en-US" sz="2800" dirty="0">
                <a:solidFill>
                  <a:srgbClr val="0432FF"/>
                </a:solidFill>
                <a:latin typeface="Aptos" panose="020B0004020202020204" pitchFamily="34" charset="0"/>
              </a:rPr>
              <a:t> </a:t>
            </a:r>
            <a:r>
              <a:rPr lang="en-US" altLang="zh-CN" sz="2800" dirty="0">
                <a:solidFill>
                  <a:srgbClr val="0432FF"/>
                </a:solidFill>
                <a:latin typeface="Aptos" panose="020B0004020202020204" pitchFamily="34" charset="0"/>
              </a:rPr>
              <a:t>state</a:t>
            </a:r>
            <a:r>
              <a:rPr lang="en-US" altLang="zh-CN" sz="2800" dirty="0">
                <a:latin typeface="Aptos" panose="020B0004020202020204" pitchFamily="34" charset="0"/>
              </a:rPr>
              <a:t>,</a:t>
            </a:r>
            <a:r>
              <a:rPr lang="zh-CN" altLang="en-US" sz="2800" dirty="0">
                <a:latin typeface="Aptos" panose="020B0004020202020204" pitchFamily="34" charset="0"/>
              </a:rPr>
              <a:t> </a:t>
            </a:r>
            <a:r>
              <a:rPr lang="en-US" altLang="zh-CN" sz="2800" dirty="0">
                <a:solidFill>
                  <a:srgbClr val="0070C0"/>
                </a:solidFill>
                <a:latin typeface="Aptos" panose="020B0004020202020204" pitchFamily="34" charset="0"/>
              </a:rPr>
              <a:t>constant-depth</a:t>
            </a:r>
            <a:r>
              <a:rPr lang="zh-CN" altLang="en-US" sz="2800" dirty="0">
                <a:latin typeface="Aptos" panose="020B0004020202020204" pitchFamily="34" charset="0"/>
              </a:rPr>
              <a:t> </a:t>
            </a:r>
            <a:r>
              <a:rPr lang="en-US" altLang="zh-CN" sz="2800" dirty="0">
                <a:latin typeface="Aptos" panose="020B0004020202020204" pitchFamily="34" charset="0"/>
              </a:rPr>
              <a:t>quantum</a:t>
            </a:r>
            <a:r>
              <a:rPr lang="zh-CN" altLang="en-US" sz="2800" dirty="0">
                <a:latin typeface="Aptos" panose="020B0004020202020204" pitchFamily="34" charset="0"/>
              </a:rPr>
              <a:t> </a:t>
            </a:r>
            <a:r>
              <a:rPr lang="en-US" altLang="zh-CN" sz="2800" dirty="0">
                <a:latin typeface="Aptos" panose="020B0004020202020204" pitchFamily="34" charset="0"/>
              </a:rPr>
              <a:t>circuit.</a:t>
            </a:r>
          </a:p>
          <a:p>
            <a:pPr lvl="1"/>
            <a:endParaRPr lang="en-C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F4FAE8-0902-AEC8-0D58-C8CBB2EAC783}"/>
              </a:ext>
            </a:extLst>
          </p:cNvPr>
          <p:cNvSpPr txBox="1"/>
          <p:nvPr/>
        </p:nvSpPr>
        <p:spPr>
          <a:xfrm>
            <a:off x="1325880" y="1367838"/>
            <a:ext cx="581696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dirty="0">
                <a:solidFill>
                  <a:srgbClr val="0432FF"/>
                </a:solidFill>
                <a:latin typeface="Aptos" panose="020B0004020202020204" pitchFamily="34" charset="0"/>
              </a:rPr>
              <a:t>CLHP:</a:t>
            </a:r>
            <a:r>
              <a:rPr lang="zh-CN" altLang="en-US" sz="2800" dirty="0">
                <a:solidFill>
                  <a:srgbClr val="0432FF"/>
                </a:solidFill>
                <a:latin typeface="Aptos" panose="020B0004020202020204" pitchFamily="34" charset="0"/>
              </a:rPr>
              <a:t> </a:t>
            </a:r>
            <a:r>
              <a:rPr lang="en-US" altLang="zh-CN" sz="2800" dirty="0">
                <a:solidFill>
                  <a:srgbClr val="0432FF"/>
                </a:solidFill>
                <a:latin typeface="Aptos" panose="020B0004020202020204" pitchFamily="34" charset="0"/>
              </a:rPr>
              <a:t>“Simple”</a:t>
            </a:r>
            <a:r>
              <a:rPr lang="zh-CN" altLang="en-US" sz="2800" dirty="0">
                <a:solidFill>
                  <a:srgbClr val="0432FF"/>
                </a:solidFill>
                <a:latin typeface="Aptos" panose="020B0004020202020204" pitchFamily="34" charset="0"/>
              </a:rPr>
              <a:t> </a:t>
            </a:r>
            <a:r>
              <a:rPr lang="en-US" altLang="zh-CN" sz="2800" dirty="0">
                <a:latin typeface="Aptos" panose="020B0004020202020204" pitchFamily="34" charset="0"/>
              </a:rPr>
              <a:t>but</a:t>
            </a:r>
            <a:r>
              <a:rPr lang="zh-CN" altLang="en-US" sz="2800" dirty="0">
                <a:solidFill>
                  <a:srgbClr val="0432FF"/>
                </a:solidFill>
                <a:latin typeface="Aptos" panose="020B0004020202020204" pitchFamily="34" charset="0"/>
              </a:rPr>
              <a:t> </a:t>
            </a:r>
            <a:r>
              <a:rPr lang="en-US" altLang="zh-CN" sz="2800" dirty="0">
                <a:solidFill>
                  <a:srgbClr val="0432FF"/>
                </a:solidFill>
                <a:latin typeface="Aptos" panose="020B0004020202020204" pitchFamily="34" charset="0"/>
              </a:rPr>
              <a:t>quantum</a:t>
            </a:r>
            <a:endParaRPr lang="en-CN" sz="2800" dirty="0">
              <a:solidFill>
                <a:srgbClr val="0432FF"/>
              </a:solidFill>
              <a:latin typeface="Aptos" panose="020B00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57DCD28-B4E2-91E0-3C27-0EE2D199B6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2560" y="1917119"/>
            <a:ext cx="6770990" cy="96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159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65CAC4-7073-6A9B-9871-C58D7C34F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Reasons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be</a:t>
            </a:r>
            <a:r>
              <a:rPr lang="zh-CN" altLang="en-US" dirty="0"/>
              <a:t> </a:t>
            </a:r>
            <a:r>
              <a:rPr lang="en-US" altLang="zh-CN" dirty="0"/>
              <a:t>interested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CLH</a:t>
            </a:r>
            <a:endParaRPr lang="en-CN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BF5946B-5DC3-5473-7A48-FEF751C18A18}"/>
              </a:ext>
            </a:extLst>
          </p:cNvPr>
          <p:cNvSpPr/>
          <p:nvPr/>
        </p:nvSpPr>
        <p:spPr>
          <a:xfrm>
            <a:off x="2195341" y="2329207"/>
            <a:ext cx="3298126" cy="1387830"/>
          </a:xfrm>
          <a:prstGeom prst="ellipse">
            <a:avLst/>
          </a:prstGeom>
          <a:ln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ln>
                  <a:solidFill>
                    <a:srgbClr val="0070C0"/>
                  </a:solidFill>
                </a:ln>
                <a:solidFill>
                  <a:srgbClr val="0070C0"/>
                </a:solidFill>
              </a:rPr>
              <a:t>Complexity</a:t>
            </a:r>
            <a:endParaRPr lang="en-CN" sz="2800" dirty="0">
              <a:ln>
                <a:solidFill>
                  <a:srgbClr val="0070C0"/>
                </a:solidFill>
              </a:ln>
              <a:solidFill>
                <a:srgbClr val="0070C0"/>
              </a:solidFill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F755BAC-2852-6D15-DC72-CA879AC5A291}"/>
              </a:ext>
            </a:extLst>
          </p:cNvPr>
          <p:cNvSpPr/>
          <p:nvPr/>
        </p:nvSpPr>
        <p:spPr>
          <a:xfrm>
            <a:off x="6811406" y="2203350"/>
            <a:ext cx="3759338" cy="1461313"/>
          </a:xfrm>
          <a:prstGeom prst="ellipse">
            <a:avLst/>
          </a:prstGeom>
          <a:ln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ln>
                  <a:solidFill>
                    <a:srgbClr val="0070C0"/>
                  </a:solidFill>
                </a:ln>
                <a:solidFill>
                  <a:srgbClr val="0070C0"/>
                </a:solidFill>
              </a:rPr>
              <a:t>Physics</a:t>
            </a:r>
            <a:endParaRPr lang="en-CN" sz="2800" dirty="0">
              <a:ln>
                <a:solidFill>
                  <a:srgbClr val="0070C0"/>
                </a:solidFill>
              </a:ln>
              <a:solidFill>
                <a:srgbClr val="0070C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0AF5AC-BE4B-562E-D6C5-092460B830DC}"/>
              </a:ext>
            </a:extLst>
          </p:cNvPr>
          <p:cNvSpPr txBox="1"/>
          <p:nvPr/>
        </p:nvSpPr>
        <p:spPr>
          <a:xfrm>
            <a:off x="3852982" y="1515920"/>
            <a:ext cx="44860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dirty="0"/>
              <a:t>CLH:</a:t>
            </a:r>
            <a:r>
              <a:rPr lang="zh-CN" altLang="en-US" sz="2800" dirty="0"/>
              <a:t> </a:t>
            </a:r>
            <a:r>
              <a:rPr lang="en-US" altLang="zh-CN" sz="2800" dirty="0"/>
              <a:t>“Simple”</a:t>
            </a:r>
            <a:r>
              <a:rPr lang="zh-CN" altLang="en-US" sz="2800" dirty="0"/>
              <a:t> </a:t>
            </a:r>
            <a:r>
              <a:rPr lang="en-US" altLang="zh-CN" sz="2800" dirty="0"/>
              <a:t>but</a:t>
            </a:r>
            <a:r>
              <a:rPr lang="zh-CN" altLang="en-US" sz="2800" dirty="0"/>
              <a:t> </a:t>
            </a:r>
            <a:r>
              <a:rPr lang="en-US" altLang="zh-CN" sz="2800" dirty="0"/>
              <a:t>quantum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734458-3271-AABB-CCFE-2B37A5CAE43E}"/>
              </a:ext>
            </a:extLst>
          </p:cNvPr>
          <p:cNvSpPr txBox="1"/>
          <p:nvPr/>
        </p:nvSpPr>
        <p:spPr>
          <a:xfrm>
            <a:off x="7056467" y="3459542"/>
            <a:ext cx="5024132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zh-CN" sz="2400" dirty="0"/>
          </a:p>
          <a:p>
            <a:r>
              <a:rPr lang="en-US" altLang="zh-CN" sz="2400" dirty="0">
                <a:latin typeface="+mn-ea"/>
              </a:rPr>
              <a:t>Topological</a:t>
            </a:r>
            <a:r>
              <a:rPr lang="zh-CN" altLang="en-US" sz="2400" dirty="0">
                <a:latin typeface="+mn-ea"/>
              </a:rPr>
              <a:t> </a:t>
            </a:r>
            <a:r>
              <a:rPr lang="en-US" altLang="zh-CN" sz="2400" dirty="0">
                <a:latin typeface="+mn-ea"/>
              </a:rPr>
              <a:t>order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b="1" dirty="0">
                <a:latin typeface="+mn-ea"/>
              </a:rPr>
              <a:t>Error</a:t>
            </a:r>
            <a:r>
              <a:rPr lang="zh-CN" altLang="en-US" sz="2400" b="1" dirty="0">
                <a:latin typeface="+mn-ea"/>
              </a:rPr>
              <a:t> </a:t>
            </a:r>
            <a:r>
              <a:rPr lang="en-US" altLang="zh-CN" sz="2400" b="1" dirty="0">
                <a:latin typeface="+mn-ea"/>
              </a:rPr>
              <a:t>correcting</a:t>
            </a:r>
            <a:r>
              <a:rPr lang="zh-CN" altLang="en-US" sz="2400" b="1" dirty="0">
                <a:latin typeface="+mn-ea"/>
              </a:rPr>
              <a:t> </a:t>
            </a:r>
            <a:r>
              <a:rPr lang="en-US" altLang="zh-CN" sz="2400" dirty="0">
                <a:latin typeface="+mn-ea"/>
              </a:rPr>
              <a:t>codes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+mn-ea"/>
              </a:rPr>
              <a:t>Stabilizer</a:t>
            </a:r>
            <a:r>
              <a:rPr lang="zh-CN" altLang="en-US" sz="2400" dirty="0">
                <a:latin typeface="+mn-ea"/>
              </a:rPr>
              <a:t> </a:t>
            </a:r>
            <a:r>
              <a:rPr lang="en-US" altLang="zh-CN" sz="2400" dirty="0">
                <a:latin typeface="+mn-ea"/>
              </a:rPr>
              <a:t>codes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+mn-ea"/>
              </a:rPr>
              <a:t>Self-correcting</a:t>
            </a:r>
            <a:r>
              <a:rPr lang="zh-CN" altLang="en-US" sz="2400" dirty="0">
                <a:latin typeface="+mn-ea"/>
              </a:rPr>
              <a:t> </a:t>
            </a:r>
            <a:r>
              <a:rPr lang="en-US" altLang="zh-CN" sz="2400" dirty="0">
                <a:latin typeface="+mn-ea"/>
              </a:rPr>
              <a:t>Quantum</a:t>
            </a:r>
            <a:r>
              <a:rPr lang="zh-CN" altLang="en-US" sz="2400" dirty="0">
                <a:latin typeface="+mn-ea"/>
              </a:rPr>
              <a:t> </a:t>
            </a:r>
            <a:r>
              <a:rPr lang="en-US" altLang="zh-CN" sz="2400" dirty="0">
                <a:latin typeface="+mn-ea"/>
              </a:rPr>
              <a:t>memory</a:t>
            </a:r>
          </a:p>
          <a:p>
            <a:r>
              <a:rPr lang="zh-CN" altLang="en-US" sz="2400" dirty="0">
                <a:solidFill>
                  <a:srgbClr val="0432FF"/>
                </a:solidFill>
                <a:latin typeface="+mn-ea"/>
              </a:rPr>
              <a:t>     </a:t>
            </a:r>
            <a:r>
              <a:rPr lang="en-US" altLang="zh-CN" sz="2400" dirty="0">
                <a:solidFill>
                  <a:srgbClr val="0070C0"/>
                </a:solidFill>
                <a:latin typeface="+mn-ea"/>
              </a:rPr>
              <a:t>[BT09][AHHH08]</a:t>
            </a:r>
            <a:r>
              <a:rPr lang="zh-CN" altLang="en-US" sz="2400" dirty="0">
                <a:solidFill>
                  <a:srgbClr val="0070C0"/>
                </a:solidFill>
                <a:latin typeface="+mn-ea"/>
              </a:rPr>
              <a:t> </a:t>
            </a:r>
            <a:endParaRPr lang="en-US" altLang="zh-CN" sz="2400" dirty="0">
              <a:solidFill>
                <a:srgbClr val="0070C0"/>
              </a:solidFill>
              <a:latin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dirty="0">
              <a:solidFill>
                <a:srgbClr val="0432FF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299F60D-9226-BD22-6B3E-78E1BC431ADA}"/>
              </a:ext>
            </a:extLst>
          </p:cNvPr>
          <p:cNvSpPr txBox="1"/>
          <p:nvPr/>
        </p:nvSpPr>
        <p:spPr>
          <a:xfrm>
            <a:off x="1781646" y="3828874"/>
            <a:ext cx="5288627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+mn-ea"/>
              </a:rPr>
              <a:t>Test</a:t>
            </a:r>
            <a:r>
              <a:rPr lang="zh-CN" altLang="en-US" sz="2400" dirty="0">
                <a:latin typeface="+mn-ea"/>
              </a:rPr>
              <a:t> </a:t>
            </a:r>
            <a:r>
              <a:rPr lang="en-US" altLang="zh-CN" sz="2400" dirty="0">
                <a:latin typeface="+mn-ea"/>
              </a:rPr>
              <a:t>ground</a:t>
            </a:r>
            <a:r>
              <a:rPr lang="zh-CN" altLang="en-US" sz="2400" dirty="0">
                <a:latin typeface="+mn-ea"/>
              </a:rPr>
              <a:t> </a:t>
            </a:r>
            <a:r>
              <a:rPr lang="en-US" altLang="zh-CN" sz="2400" dirty="0">
                <a:latin typeface="+mn-ea"/>
              </a:rPr>
              <a:t>for</a:t>
            </a:r>
            <a:r>
              <a:rPr lang="zh-CN" altLang="en-US" sz="2400" dirty="0">
                <a:latin typeface="+mn-ea"/>
              </a:rPr>
              <a:t> </a:t>
            </a:r>
            <a:r>
              <a:rPr lang="en-US" altLang="zh-CN" sz="2400" dirty="0">
                <a:latin typeface="+mn-ea"/>
              </a:rPr>
              <a:t>hard</a:t>
            </a:r>
            <a:r>
              <a:rPr lang="zh-CN" altLang="en-US" sz="2400" dirty="0">
                <a:latin typeface="+mn-ea"/>
              </a:rPr>
              <a:t> </a:t>
            </a:r>
            <a:r>
              <a:rPr lang="en-US" altLang="zh-CN" sz="2400" dirty="0">
                <a:latin typeface="+mn-ea"/>
              </a:rPr>
              <a:t>problems: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b="1" dirty="0">
                <a:latin typeface="+mn-ea"/>
              </a:rPr>
              <a:t>Quantum</a:t>
            </a:r>
            <a:r>
              <a:rPr lang="zh-CN" altLang="en-US" sz="2400" b="1" dirty="0">
                <a:latin typeface="+mn-ea"/>
              </a:rPr>
              <a:t> </a:t>
            </a:r>
            <a:r>
              <a:rPr lang="en-US" altLang="zh-CN" sz="2400" b="1" dirty="0">
                <a:latin typeface="+mn-ea"/>
              </a:rPr>
              <a:t>PCP</a:t>
            </a:r>
            <a:r>
              <a:rPr lang="zh-CN" altLang="en-US" sz="2400" b="1" dirty="0">
                <a:latin typeface="+mn-ea"/>
              </a:rPr>
              <a:t> </a:t>
            </a:r>
            <a:r>
              <a:rPr lang="en-US" altLang="zh-CN" sz="2400" dirty="0">
                <a:solidFill>
                  <a:srgbClr val="0070C0"/>
                </a:solidFill>
                <a:latin typeface="+mn-ea"/>
              </a:rPr>
              <a:t>[AE13] [ABN22]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+mn-ea"/>
              </a:rPr>
              <a:t>Mixing</a:t>
            </a:r>
            <a:r>
              <a:rPr lang="zh-CN" altLang="en-US" sz="2400" dirty="0">
                <a:latin typeface="+mn-ea"/>
              </a:rPr>
              <a:t> </a:t>
            </a:r>
            <a:r>
              <a:rPr lang="en-US" altLang="zh-CN" sz="2400" dirty="0">
                <a:latin typeface="+mn-ea"/>
              </a:rPr>
              <a:t>time</a:t>
            </a:r>
            <a:r>
              <a:rPr lang="zh-CN" altLang="en-US" sz="2400" dirty="0">
                <a:latin typeface="+mn-ea"/>
              </a:rPr>
              <a:t> </a:t>
            </a:r>
            <a:r>
              <a:rPr lang="en-US" altLang="zh-CN" sz="2400" dirty="0">
                <a:latin typeface="+mn-ea"/>
              </a:rPr>
              <a:t>for</a:t>
            </a:r>
            <a:r>
              <a:rPr lang="zh-CN" altLang="en-US" sz="2400" dirty="0">
                <a:latin typeface="+mn-ea"/>
              </a:rPr>
              <a:t> </a:t>
            </a:r>
            <a:r>
              <a:rPr lang="en-US" altLang="zh-CN" sz="2400" b="1" dirty="0">
                <a:latin typeface="+mn-ea"/>
              </a:rPr>
              <a:t>Gibbs</a:t>
            </a:r>
            <a:r>
              <a:rPr lang="zh-CN" altLang="en-US" sz="2400" b="1" dirty="0">
                <a:latin typeface="+mn-ea"/>
              </a:rPr>
              <a:t> </a:t>
            </a:r>
            <a:r>
              <a:rPr lang="en-US" altLang="zh-CN" sz="2400" b="1" dirty="0">
                <a:latin typeface="+mn-ea"/>
              </a:rPr>
              <a:t>preparation</a:t>
            </a:r>
          </a:p>
          <a:p>
            <a:r>
              <a:rPr lang="zh-CN" altLang="en-US" sz="2400" dirty="0">
                <a:latin typeface="+mn-ea"/>
              </a:rPr>
              <a:t>     </a:t>
            </a:r>
            <a:r>
              <a:rPr lang="en-US" altLang="zh-CN" sz="2400" dirty="0">
                <a:latin typeface="+mn-ea"/>
              </a:rPr>
              <a:t>(Thermalization)</a:t>
            </a:r>
            <a:r>
              <a:rPr lang="zh-CN" altLang="en-US" sz="2400" dirty="0">
                <a:latin typeface="+mn-ea"/>
              </a:rPr>
              <a:t> </a:t>
            </a:r>
            <a:r>
              <a:rPr lang="en-US" altLang="zh-CN" sz="2400" dirty="0">
                <a:solidFill>
                  <a:srgbClr val="0070C0"/>
                </a:solidFill>
                <a:latin typeface="+mn-ea"/>
              </a:rPr>
              <a:t>[KB16]</a:t>
            </a:r>
            <a:r>
              <a:rPr lang="zh-CN" altLang="en-US" sz="2400" dirty="0">
                <a:solidFill>
                  <a:srgbClr val="0070C0"/>
                </a:solidFill>
                <a:latin typeface="+mn-ea"/>
              </a:rPr>
              <a:t> </a:t>
            </a:r>
            <a:r>
              <a:rPr lang="en-US" altLang="zh-CN" sz="2400" dirty="0">
                <a:solidFill>
                  <a:srgbClr val="0070C0"/>
                </a:solidFill>
                <a:latin typeface="+mn-ea"/>
              </a:rPr>
              <a:t>[BCG+23]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+mn-ea"/>
              </a:rPr>
              <a:t>Quantum</a:t>
            </a:r>
            <a:r>
              <a:rPr lang="zh-CN" altLang="en-US" sz="2400" dirty="0">
                <a:latin typeface="+mn-ea"/>
              </a:rPr>
              <a:t> </a:t>
            </a:r>
            <a:r>
              <a:rPr lang="en-US" altLang="zh-CN" sz="2400" dirty="0" err="1">
                <a:latin typeface="+mn-ea"/>
              </a:rPr>
              <a:t>Lovasz</a:t>
            </a:r>
            <a:r>
              <a:rPr lang="zh-CN" altLang="en-US" sz="2400" dirty="0">
                <a:latin typeface="+mn-ea"/>
              </a:rPr>
              <a:t> </a:t>
            </a:r>
            <a:r>
              <a:rPr lang="en-US" altLang="zh-CN" sz="2400" dirty="0">
                <a:latin typeface="+mn-ea"/>
              </a:rPr>
              <a:t>Local</a:t>
            </a:r>
            <a:r>
              <a:rPr lang="zh-CN" altLang="en-US" sz="2400" dirty="0">
                <a:latin typeface="+mn-ea"/>
              </a:rPr>
              <a:t> </a:t>
            </a:r>
            <a:r>
              <a:rPr lang="en-US" altLang="zh-CN" sz="2400" dirty="0">
                <a:latin typeface="+mn-ea"/>
              </a:rPr>
              <a:t>Lemma</a:t>
            </a:r>
          </a:p>
          <a:p>
            <a:r>
              <a:rPr lang="zh-CN" altLang="en-US" sz="2400" dirty="0">
                <a:latin typeface="+mn-ea"/>
              </a:rPr>
              <a:t>     </a:t>
            </a:r>
            <a:r>
              <a:rPr lang="en-US" altLang="zh-CN" sz="2400" dirty="0">
                <a:latin typeface="+mn-ea"/>
              </a:rPr>
              <a:t>(</a:t>
            </a:r>
            <a:r>
              <a:rPr lang="en-US" altLang="zh-CN" sz="2400" b="1" dirty="0">
                <a:latin typeface="+mn-ea"/>
              </a:rPr>
              <a:t>Ground</a:t>
            </a:r>
            <a:r>
              <a:rPr lang="zh-CN" altLang="en-US" sz="2400" b="1" dirty="0">
                <a:latin typeface="+mn-ea"/>
              </a:rPr>
              <a:t> </a:t>
            </a:r>
            <a:r>
              <a:rPr lang="en-US" altLang="zh-CN" sz="2400" b="1" dirty="0">
                <a:latin typeface="+mn-ea"/>
              </a:rPr>
              <a:t>state</a:t>
            </a:r>
            <a:r>
              <a:rPr lang="zh-CN" altLang="en-US" sz="2400" b="1" dirty="0">
                <a:latin typeface="+mn-ea"/>
              </a:rPr>
              <a:t> </a:t>
            </a:r>
            <a:r>
              <a:rPr lang="en-US" altLang="zh-CN" sz="2400" b="1" dirty="0">
                <a:latin typeface="+mn-ea"/>
              </a:rPr>
              <a:t>preparation</a:t>
            </a:r>
            <a:r>
              <a:rPr lang="en-US" altLang="zh-CN" sz="2400" dirty="0">
                <a:latin typeface="+mn-ea"/>
              </a:rPr>
              <a:t>)</a:t>
            </a:r>
            <a:r>
              <a:rPr lang="zh-CN" altLang="en-US" sz="2400" dirty="0">
                <a:latin typeface="+mn-ea"/>
              </a:rPr>
              <a:t> </a:t>
            </a:r>
            <a:r>
              <a:rPr lang="en-US" altLang="zh-CN" sz="2400" dirty="0">
                <a:solidFill>
                  <a:srgbClr val="0070C0"/>
                </a:solidFill>
                <a:latin typeface="+mn-ea"/>
              </a:rPr>
              <a:t>[GS17]</a:t>
            </a:r>
          </a:p>
        </p:txBody>
      </p:sp>
    </p:spTree>
    <p:extLst>
      <p:ext uri="{BB962C8B-B14F-4D97-AF65-F5344CB8AC3E}">
        <p14:creationId xmlns:p14="http://schemas.microsoft.com/office/powerpoint/2010/main" val="438207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/>
      <p:bldP spid="10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1|0.1|0.1|0.1|0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1|0.1|0.1|0.2|0.2|0.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7218</TotalTime>
  <Words>1912</Words>
  <Application>Microsoft Macintosh PowerPoint</Application>
  <PresentationFormat>Widescreen</PresentationFormat>
  <Paragraphs>311</Paragraphs>
  <Slides>33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2" baseType="lpstr">
      <vt:lpstr>Aptos</vt:lpstr>
      <vt:lpstr>Aptos Display</vt:lpstr>
      <vt:lpstr>Arial</vt:lpstr>
      <vt:lpstr>Calibri</vt:lpstr>
      <vt:lpstr>Cambria Math</vt:lpstr>
      <vt:lpstr>Cavolini</vt:lpstr>
      <vt:lpstr>Courier New</vt:lpstr>
      <vt:lpstr>Wingdings</vt:lpstr>
      <vt:lpstr>Office Theme</vt:lpstr>
      <vt:lpstr>Introduction to  Commuting Local Hamiltonian Problem</vt:lpstr>
      <vt:lpstr>A philosophy question…</vt:lpstr>
      <vt:lpstr>Outline</vt:lpstr>
      <vt:lpstr>Local Hamiltonian problems (LHP)</vt:lpstr>
      <vt:lpstr>Commuting LHP</vt:lpstr>
      <vt:lpstr>Is CLHP quantum (QMA) or classical (NP)? Intuitive reasons</vt:lpstr>
      <vt:lpstr>Is CLHP quantum (QMA) or classical (NP)? Intuitive reasons</vt:lpstr>
      <vt:lpstr>Main problem</vt:lpstr>
      <vt:lpstr>Reasons to be interested in CLH</vt:lpstr>
      <vt:lpstr>Overview of known results</vt:lpstr>
      <vt:lpstr>Overview of known results</vt:lpstr>
      <vt:lpstr>Overview of known results</vt:lpstr>
      <vt:lpstr>Toolbox covered in this talk</vt:lpstr>
      <vt:lpstr>The structure Lemma [BV03]</vt:lpstr>
      <vt:lpstr>The structure Lemma [BV03]</vt:lpstr>
      <vt:lpstr>Limitation of structure lemma</vt:lpstr>
      <vt:lpstr>Outline: New ideas for qudit-CLHP-2D</vt:lpstr>
      <vt:lpstr>Qudit-CLHP-2D</vt:lpstr>
      <vt:lpstr>Why structure Lemma doesn’t work?</vt:lpstr>
      <vt:lpstr>[Sch11] Non-constructive proof for qubit-CLHP-2D ∈ NP</vt:lpstr>
      <vt:lpstr>Why proving trace is easier?</vt:lpstr>
      <vt:lpstr>Why proving trace is easier? Take Toric code as an example</vt:lpstr>
      <vt:lpstr>Qubit-CLHP-2D in NP</vt:lpstr>
      <vt:lpstr>Qubit-CLHP-2D: Equivalence to Toric code permitting boundary Constructive proof  [AKV18] </vt:lpstr>
      <vt:lpstr>4-local: qubit to qudit.</vt:lpstr>
      <vt:lpstr>New for 4-local qudit [IJ23]</vt:lpstr>
      <vt:lpstr>4-local qudit [IJ23]</vt:lpstr>
      <vt:lpstr>Key technique for qutrit-CLHP-2D in NP Non-constructive self-reduction for CLHP: qutrit to qubit?</vt:lpstr>
      <vt:lpstr>Key technique for qutrit-CLHP-2D in NP Non-constructive self-reduction for CLHP: qutrit to qubit?</vt:lpstr>
      <vt:lpstr>PowerPoint Presentation</vt:lpstr>
      <vt:lpstr>Open problems</vt:lpstr>
      <vt:lpstr>Reference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 Commuting Local Hamiltonians</dc:title>
  <dc:creator>Jiaqing Jiang</dc:creator>
  <cp:lastModifiedBy>Jiaqing Jiang</cp:lastModifiedBy>
  <cp:revision>148</cp:revision>
  <dcterms:created xsi:type="dcterms:W3CDTF">2024-03-12T20:37:45Z</dcterms:created>
  <dcterms:modified xsi:type="dcterms:W3CDTF">2024-03-24T00:30:04Z</dcterms:modified>
</cp:coreProperties>
</file>